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24"/>
  </p:notesMasterIdLst>
  <p:sldIdLst>
    <p:sldId id="263" r:id="rId3"/>
    <p:sldId id="264" r:id="rId4"/>
    <p:sldId id="267" r:id="rId5"/>
    <p:sldId id="268" r:id="rId6"/>
    <p:sldId id="269" r:id="rId7"/>
    <p:sldId id="270" r:id="rId8"/>
    <p:sldId id="272" r:id="rId9"/>
    <p:sldId id="271" r:id="rId10"/>
    <p:sldId id="273" r:id="rId11"/>
    <p:sldId id="274" r:id="rId12"/>
    <p:sldId id="276" r:id="rId13"/>
    <p:sldId id="275" r:id="rId14"/>
    <p:sldId id="282" r:id="rId15"/>
    <p:sldId id="277" r:id="rId16"/>
    <p:sldId id="279" r:id="rId17"/>
    <p:sldId id="280" r:id="rId18"/>
    <p:sldId id="285" r:id="rId19"/>
    <p:sldId id="283" r:id="rId20"/>
    <p:sldId id="286" r:id="rId21"/>
    <p:sldId id="289" r:id="rId22"/>
    <p:sldId id="290"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94660"/>
  </p:normalViewPr>
  <p:slideViewPr>
    <p:cSldViewPr snapToGrid="0">
      <p:cViewPr varScale="1">
        <p:scale>
          <a:sx n="111" d="100"/>
          <a:sy n="111" d="100"/>
        </p:scale>
        <p:origin x="534"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viewProps" Target="viewProp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theme" Target="theme/theme1.xml"/></Relationships>
</file>

<file path=ppt/diagrams/_rels/data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svg"/><Relationship Id="rId1" Type="http://schemas.openxmlformats.org/officeDocument/2006/relationships/image" Target="../media/image29.png"/><Relationship Id="rId4" Type="http://schemas.openxmlformats.org/officeDocument/2006/relationships/image" Target="../media/image32.svg"/></Relationships>
</file>

<file path=ppt/diagrams/_rels/data2.xml.rels><?xml version="1.0" encoding="UTF-8" standalone="yes"?>
<Relationships xmlns="http://schemas.openxmlformats.org/package/2006/relationships"><Relationship Id="rId8" Type="http://schemas.openxmlformats.org/officeDocument/2006/relationships/image" Target="../media/image40.sv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svg"/><Relationship Id="rId1" Type="http://schemas.openxmlformats.org/officeDocument/2006/relationships/image" Target="../media/image33.png"/><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36.svg"/></Relationships>
</file>

<file path=ppt/diagrams/_rels/drawing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svg"/><Relationship Id="rId1" Type="http://schemas.openxmlformats.org/officeDocument/2006/relationships/image" Target="../media/image29.png"/><Relationship Id="rId4" Type="http://schemas.openxmlformats.org/officeDocument/2006/relationships/image" Target="../media/image32.svg"/></Relationships>
</file>

<file path=ppt/diagrams/_rels/drawing2.xml.rels><?xml version="1.0" encoding="UTF-8" standalone="yes"?>
<Relationships xmlns="http://schemas.openxmlformats.org/package/2006/relationships"><Relationship Id="rId8" Type="http://schemas.openxmlformats.org/officeDocument/2006/relationships/image" Target="../media/image40.sv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svg"/><Relationship Id="rId1" Type="http://schemas.openxmlformats.org/officeDocument/2006/relationships/image" Target="../media/image33.png"/><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36.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a:alpha val="0"/>
      </a:schemeClr>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accent3_2">
  <dgm:title val=""/>
  <dgm:desc val=""/>
  <dgm:catLst>
    <dgm:cat type="accent3" pri="13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a:alpha val="0"/>
      </a:schemeClr>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5AB4E04-0E80-4292-9FE6-7DB5F8D64FB0}" type="doc">
      <dgm:prSet loTypeId="urn:microsoft.com/office/officeart/2018/5/layout/CenteredIconLabelDescriptionList" loCatId="icon" qsTypeId="urn:microsoft.com/office/officeart/2005/8/quickstyle/simple1" qsCatId="simple" csTypeId="urn:microsoft.com/office/officeart/2018/5/colors/Iconchunking_neutralbg_colorful2" csCatId="colorful" phldr="1"/>
      <dgm:spPr/>
      <dgm:t>
        <a:bodyPr/>
        <a:lstStyle/>
        <a:p>
          <a:endParaRPr lang="en-US"/>
        </a:p>
      </dgm:t>
    </dgm:pt>
    <dgm:pt modelId="{707EB9A0-2906-464C-B7BB-B955CD80DC0D}">
      <dgm:prSet/>
      <dgm:spPr/>
      <dgm:t>
        <a:bodyPr/>
        <a:lstStyle/>
        <a:p>
          <a:pPr>
            <a:defRPr b="1"/>
          </a:pPr>
          <a:r>
            <a:rPr lang="en-US"/>
            <a:t>Communication and Feedback</a:t>
          </a:r>
        </a:p>
      </dgm:t>
    </dgm:pt>
    <dgm:pt modelId="{330ECB24-7817-415D-BB05-8C37A4D2B6B8}" type="parTrans" cxnId="{BE34B858-2F26-4038-8FC4-711E1A873C3C}">
      <dgm:prSet/>
      <dgm:spPr/>
      <dgm:t>
        <a:bodyPr/>
        <a:lstStyle/>
        <a:p>
          <a:endParaRPr lang="en-US"/>
        </a:p>
      </dgm:t>
    </dgm:pt>
    <dgm:pt modelId="{DF7E231A-8FC0-48AC-80D7-4CFF4AD402EE}" type="sibTrans" cxnId="{BE34B858-2F26-4038-8FC4-711E1A873C3C}">
      <dgm:prSet/>
      <dgm:spPr/>
      <dgm:t>
        <a:bodyPr/>
        <a:lstStyle/>
        <a:p>
          <a:endParaRPr lang="en-US"/>
        </a:p>
      </dgm:t>
    </dgm:pt>
    <dgm:pt modelId="{C27E607A-F7FF-4C67-BD90-19DEE3C8D778}">
      <dgm:prSet/>
      <dgm:spPr/>
      <dgm:t>
        <a:bodyPr/>
        <a:lstStyle/>
        <a:p>
          <a:pPr>
            <a:defRPr b="1"/>
          </a:pPr>
          <a:r>
            <a:rPr lang="en-US"/>
            <a:t>GIT</a:t>
          </a:r>
        </a:p>
      </dgm:t>
    </dgm:pt>
    <dgm:pt modelId="{D7383931-5B83-4818-A586-18CC987C4814}" type="parTrans" cxnId="{E6BD105A-3700-49A7-A76A-548CA52501FB}">
      <dgm:prSet/>
      <dgm:spPr/>
      <dgm:t>
        <a:bodyPr/>
        <a:lstStyle/>
        <a:p>
          <a:endParaRPr lang="en-US"/>
        </a:p>
      </dgm:t>
    </dgm:pt>
    <dgm:pt modelId="{CE1CF0DF-0E9B-4177-B720-0D823D76BC01}" type="sibTrans" cxnId="{E6BD105A-3700-49A7-A76A-548CA52501FB}">
      <dgm:prSet/>
      <dgm:spPr/>
      <dgm:t>
        <a:bodyPr/>
        <a:lstStyle/>
        <a:p>
          <a:endParaRPr lang="en-US"/>
        </a:p>
      </dgm:t>
    </dgm:pt>
    <dgm:pt modelId="{6A8B4822-2DD0-47B8-9654-D4300AC16A73}">
      <dgm:prSet/>
      <dgm:spPr/>
      <dgm:t>
        <a:bodyPr/>
        <a:lstStyle/>
        <a:p>
          <a:r>
            <a:rPr lang="en-US"/>
            <a:t>Experience at Blue helped me lead the Team to utilize GitLab</a:t>
          </a:r>
        </a:p>
      </dgm:t>
    </dgm:pt>
    <dgm:pt modelId="{4FFC2FAC-7076-4FA9-BA11-565BA3C7FADF}" type="parTrans" cxnId="{7645FA1E-F03C-45CE-8827-F81D3CAC374A}">
      <dgm:prSet/>
      <dgm:spPr/>
      <dgm:t>
        <a:bodyPr/>
        <a:lstStyle/>
        <a:p>
          <a:endParaRPr lang="en-US"/>
        </a:p>
      </dgm:t>
    </dgm:pt>
    <dgm:pt modelId="{8247EC7A-8B2B-461E-AF4D-CBFB4A1670EB}" type="sibTrans" cxnId="{7645FA1E-F03C-45CE-8827-F81D3CAC374A}">
      <dgm:prSet/>
      <dgm:spPr/>
      <dgm:t>
        <a:bodyPr/>
        <a:lstStyle/>
        <a:p>
          <a:endParaRPr lang="en-US"/>
        </a:p>
      </dgm:t>
    </dgm:pt>
    <dgm:pt modelId="{3AB86606-3220-4392-925E-77CC771AF146}" type="pres">
      <dgm:prSet presAssocID="{75AB4E04-0E80-4292-9FE6-7DB5F8D64FB0}" presName="root" presStyleCnt="0">
        <dgm:presLayoutVars>
          <dgm:dir/>
          <dgm:resizeHandles val="exact"/>
        </dgm:presLayoutVars>
      </dgm:prSet>
      <dgm:spPr/>
    </dgm:pt>
    <dgm:pt modelId="{F6C24D13-A078-499D-8759-4F18BA53E099}" type="pres">
      <dgm:prSet presAssocID="{707EB9A0-2906-464C-B7BB-B955CD80DC0D}" presName="compNode" presStyleCnt="0"/>
      <dgm:spPr/>
    </dgm:pt>
    <dgm:pt modelId="{421BED25-20D3-475A-9A4F-D9869F064B02}" type="pres">
      <dgm:prSet presAssocID="{707EB9A0-2906-464C-B7BB-B955CD80DC0D}"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at"/>
        </a:ext>
      </dgm:extLst>
    </dgm:pt>
    <dgm:pt modelId="{A2181071-C32F-4CFB-B4E2-400A5F3E971B}" type="pres">
      <dgm:prSet presAssocID="{707EB9A0-2906-464C-B7BB-B955CD80DC0D}" presName="iconSpace" presStyleCnt="0"/>
      <dgm:spPr/>
    </dgm:pt>
    <dgm:pt modelId="{8DB4BE3F-D8EB-4A5A-840C-A74567EA367B}" type="pres">
      <dgm:prSet presAssocID="{707EB9A0-2906-464C-B7BB-B955CD80DC0D}" presName="parTx" presStyleLbl="revTx" presStyleIdx="0" presStyleCnt="4">
        <dgm:presLayoutVars>
          <dgm:chMax val="0"/>
          <dgm:chPref val="0"/>
        </dgm:presLayoutVars>
      </dgm:prSet>
      <dgm:spPr/>
    </dgm:pt>
    <dgm:pt modelId="{5EC802EF-036F-486E-8907-B935B3B2DF83}" type="pres">
      <dgm:prSet presAssocID="{707EB9A0-2906-464C-B7BB-B955CD80DC0D}" presName="txSpace" presStyleCnt="0"/>
      <dgm:spPr/>
    </dgm:pt>
    <dgm:pt modelId="{730442E9-7EC0-4328-9950-A006A9D9EABA}" type="pres">
      <dgm:prSet presAssocID="{707EB9A0-2906-464C-B7BB-B955CD80DC0D}" presName="desTx" presStyleLbl="revTx" presStyleIdx="1" presStyleCnt="4">
        <dgm:presLayoutVars/>
      </dgm:prSet>
      <dgm:spPr/>
    </dgm:pt>
    <dgm:pt modelId="{CD055869-C587-47A4-AFC9-E76D91B2BCAB}" type="pres">
      <dgm:prSet presAssocID="{DF7E231A-8FC0-48AC-80D7-4CFF4AD402EE}" presName="sibTrans" presStyleCnt="0"/>
      <dgm:spPr/>
    </dgm:pt>
    <dgm:pt modelId="{BD0FDFE1-EDB8-40CE-9276-15368E72DC6B}" type="pres">
      <dgm:prSet presAssocID="{C27E607A-F7FF-4C67-BD90-19DEE3C8D778}" presName="compNode" presStyleCnt="0"/>
      <dgm:spPr/>
    </dgm:pt>
    <dgm:pt modelId="{1E1EB2E0-440A-4301-BC4B-67BE7FCF5331}" type="pres">
      <dgm:prSet presAssocID="{C27E607A-F7FF-4C67-BD90-19DEE3C8D778}"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User"/>
        </a:ext>
      </dgm:extLst>
    </dgm:pt>
    <dgm:pt modelId="{50E59FD2-7142-43EF-B272-F5AE76C872EF}" type="pres">
      <dgm:prSet presAssocID="{C27E607A-F7FF-4C67-BD90-19DEE3C8D778}" presName="iconSpace" presStyleCnt="0"/>
      <dgm:spPr/>
    </dgm:pt>
    <dgm:pt modelId="{336E3E86-997F-48A8-88CB-BA138FBD5AD5}" type="pres">
      <dgm:prSet presAssocID="{C27E607A-F7FF-4C67-BD90-19DEE3C8D778}" presName="parTx" presStyleLbl="revTx" presStyleIdx="2" presStyleCnt="4">
        <dgm:presLayoutVars>
          <dgm:chMax val="0"/>
          <dgm:chPref val="0"/>
        </dgm:presLayoutVars>
      </dgm:prSet>
      <dgm:spPr/>
    </dgm:pt>
    <dgm:pt modelId="{4594D90B-9A39-4C93-9B1F-07DE65A8458E}" type="pres">
      <dgm:prSet presAssocID="{C27E607A-F7FF-4C67-BD90-19DEE3C8D778}" presName="txSpace" presStyleCnt="0"/>
      <dgm:spPr/>
    </dgm:pt>
    <dgm:pt modelId="{A80B1631-0D65-4516-BA15-5DECB04E6EEA}" type="pres">
      <dgm:prSet presAssocID="{C27E607A-F7FF-4C67-BD90-19DEE3C8D778}" presName="desTx" presStyleLbl="revTx" presStyleIdx="3" presStyleCnt="4">
        <dgm:presLayoutVars/>
      </dgm:prSet>
      <dgm:spPr/>
    </dgm:pt>
  </dgm:ptLst>
  <dgm:cxnLst>
    <dgm:cxn modelId="{7645FA1E-F03C-45CE-8827-F81D3CAC374A}" srcId="{C27E607A-F7FF-4C67-BD90-19DEE3C8D778}" destId="{6A8B4822-2DD0-47B8-9654-D4300AC16A73}" srcOrd="0" destOrd="0" parTransId="{4FFC2FAC-7076-4FA9-BA11-565BA3C7FADF}" sibTransId="{8247EC7A-8B2B-461E-AF4D-CBFB4A1670EB}"/>
    <dgm:cxn modelId="{6DD4D351-481D-4E62-A91E-E146C7FFAA31}" type="presOf" srcId="{707EB9A0-2906-464C-B7BB-B955CD80DC0D}" destId="{8DB4BE3F-D8EB-4A5A-840C-A74567EA367B}" srcOrd="0" destOrd="0" presId="urn:microsoft.com/office/officeart/2018/5/layout/CenteredIconLabelDescriptionList"/>
    <dgm:cxn modelId="{BE34B858-2F26-4038-8FC4-711E1A873C3C}" srcId="{75AB4E04-0E80-4292-9FE6-7DB5F8D64FB0}" destId="{707EB9A0-2906-464C-B7BB-B955CD80DC0D}" srcOrd="0" destOrd="0" parTransId="{330ECB24-7817-415D-BB05-8C37A4D2B6B8}" sibTransId="{DF7E231A-8FC0-48AC-80D7-4CFF4AD402EE}"/>
    <dgm:cxn modelId="{E6BD105A-3700-49A7-A76A-548CA52501FB}" srcId="{75AB4E04-0E80-4292-9FE6-7DB5F8D64FB0}" destId="{C27E607A-F7FF-4C67-BD90-19DEE3C8D778}" srcOrd="1" destOrd="0" parTransId="{D7383931-5B83-4818-A586-18CC987C4814}" sibTransId="{CE1CF0DF-0E9B-4177-B720-0D823D76BC01}"/>
    <dgm:cxn modelId="{E220ABB0-D0B2-49F8-8379-7A6AA9C85C5E}" type="presOf" srcId="{6A8B4822-2DD0-47B8-9654-D4300AC16A73}" destId="{A80B1631-0D65-4516-BA15-5DECB04E6EEA}" srcOrd="0" destOrd="0" presId="urn:microsoft.com/office/officeart/2018/5/layout/CenteredIconLabelDescriptionList"/>
    <dgm:cxn modelId="{CDC40BB9-7CE2-4E29-AFF4-B37B6AC8C33E}" type="presOf" srcId="{75AB4E04-0E80-4292-9FE6-7DB5F8D64FB0}" destId="{3AB86606-3220-4392-925E-77CC771AF146}" srcOrd="0" destOrd="0" presId="urn:microsoft.com/office/officeart/2018/5/layout/CenteredIconLabelDescriptionList"/>
    <dgm:cxn modelId="{E8A158C6-B61A-40B8-9201-EDF79C055AD7}" type="presOf" srcId="{C27E607A-F7FF-4C67-BD90-19DEE3C8D778}" destId="{336E3E86-997F-48A8-88CB-BA138FBD5AD5}" srcOrd="0" destOrd="0" presId="urn:microsoft.com/office/officeart/2018/5/layout/CenteredIconLabelDescriptionList"/>
    <dgm:cxn modelId="{F2A025C1-E189-4016-817B-644DB8D7287D}" type="presParOf" srcId="{3AB86606-3220-4392-925E-77CC771AF146}" destId="{F6C24D13-A078-499D-8759-4F18BA53E099}" srcOrd="0" destOrd="0" presId="urn:microsoft.com/office/officeart/2018/5/layout/CenteredIconLabelDescriptionList"/>
    <dgm:cxn modelId="{177431D8-255F-44E8-9AC8-B9B570AF0739}" type="presParOf" srcId="{F6C24D13-A078-499D-8759-4F18BA53E099}" destId="{421BED25-20D3-475A-9A4F-D9869F064B02}" srcOrd="0" destOrd="0" presId="urn:microsoft.com/office/officeart/2018/5/layout/CenteredIconLabelDescriptionList"/>
    <dgm:cxn modelId="{CB94BE6B-F548-48E7-B401-EA27E2D0283D}" type="presParOf" srcId="{F6C24D13-A078-499D-8759-4F18BA53E099}" destId="{A2181071-C32F-4CFB-B4E2-400A5F3E971B}" srcOrd="1" destOrd="0" presId="urn:microsoft.com/office/officeart/2018/5/layout/CenteredIconLabelDescriptionList"/>
    <dgm:cxn modelId="{4325D36D-5E54-40F9-B52A-146E958BCC31}" type="presParOf" srcId="{F6C24D13-A078-499D-8759-4F18BA53E099}" destId="{8DB4BE3F-D8EB-4A5A-840C-A74567EA367B}" srcOrd="2" destOrd="0" presId="urn:microsoft.com/office/officeart/2018/5/layout/CenteredIconLabelDescriptionList"/>
    <dgm:cxn modelId="{8425CB7B-B808-4773-AD9A-CFD3C06D8673}" type="presParOf" srcId="{F6C24D13-A078-499D-8759-4F18BA53E099}" destId="{5EC802EF-036F-486E-8907-B935B3B2DF83}" srcOrd="3" destOrd="0" presId="urn:microsoft.com/office/officeart/2018/5/layout/CenteredIconLabelDescriptionList"/>
    <dgm:cxn modelId="{E3F52B94-9BBD-445D-AD34-2F14EE55A4B6}" type="presParOf" srcId="{F6C24D13-A078-499D-8759-4F18BA53E099}" destId="{730442E9-7EC0-4328-9950-A006A9D9EABA}" srcOrd="4" destOrd="0" presId="urn:microsoft.com/office/officeart/2018/5/layout/CenteredIconLabelDescriptionList"/>
    <dgm:cxn modelId="{8DF5703B-B9CE-484E-91F9-DE4C323CB946}" type="presParOf" srcId="{3AB86606-3220-4392-925E-77CC771AF146}" destId="{CD055869-C587-47A4-AFC9-E76D91B2BCAB}" srcOrd="1" destOrd="0" presId="urn:microsoft.com/office/officeart/2018/5/layout/CenteredIconLabelDescriptionList"/>
    <dgm:cxn modelId="{CD59B64D-961B-4E94-8AF3-ED2FF6B62757}" type="presParOf" srcId="{3AB86606-3220-4392-925E-77CC771AF146}" destId="{BD0FDFE1-EDB8-40CE-9276-15368E72DC6B}" srcOrd="2" destOrd="0" presId="urn:microsoft.com/office/officeart/2018/5/layout/CenteredIconLabelDescriptionList"/>
    <dgm:cxn modelId="{3837080A-64B4-4B86-99D6-B9AB7F85BFFF}" type="presParOf" srcId="{BD0FDFE1-EDB8-40CE-9276-15368E72DC6B}" destId="{1E1EB2E0-440A-4301-BC4B-67BE7FCF5331}" srcOrd="0" destOrd="0" presId="urn:microsoft.com/office/officeart/2018/5/layout/CenteredIconLabelDescriptionList"/>
    <dgm:cxn modelId="{B63E816F-732D-45A3-AFBF-0166C1588DDD}" type="presParOf" srcId="{BD0FDFE1-EDB8-40CE-9276-15368E72DC6B}" destId="{50E59FD2-7142-43EF-B272-F5AE76C872EF}" srcOrd="1" destOrd="0" presId="urn:microsoft.com/office/officeart/2018/5/layout/CenteredIconLabelDescriptionList"/>
    <dgm:cxn modelId="{56C63A5F-9ED9-4396-9FE4-C187407CCAA8}" type="presParOf" srcId="{BD0FDFE1-EDB8-40CE-9276-15368E72DC6B}" destId="{336E3E86-997F-48A8-88CB-BA138FBD5AD5}" srcOrd="2" destOrd="0" presId="urn:microsoft.com/office/officeart/2018/5/layout/CenteredIconLabelDescriptionList"/>
    <dgm:cxn modelId="{D7B63E71-5D2F-43B8-9F57-6831989D91E9}" type="presParOf" srcId="{BD0FDFE1-EDB8-40CE-9276-15368E72DC6B}" destId="{4594D90B-9A39-4C93-9B1F-07DE65A8458E}" srcOrd="3" destOrd="0" presId="urn:microsoft.com/office/officeart/2018/5/layout/CenteredIconLabelDescriptionList"/>
    <dgm:cxn modelId="{ADE765E1-33DF-43FD-8729-F752A5852F50}" type="presParOf" srcId="{BD0FDFE1-EDB8-40CE-9276-15368E72DC6B}" destId="{A80B1631-0D65-4516-BA15-5DECB04E6EEA}" srcOrd="4" destOrd="0" presId="urn:microsoft.com/office/officeart/2018/5/layout/Centered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B131B57-C82F-43EB-9AA0-553FC5A0AB3F}" type="doc">
      <dgm:prSet loTypeId="urn:microsoft.com/office/officeart/2018/5/layout/CenteredIconLabelDescriptionList" loCatId="icon" qsTypeId="urn:microsoft.com/office/officeart/2005/8/quickstyle/simple1" qsCatId="simple" csTypeId="urn:microsoft.com/office/officeart/2018/5/colors/Iconchunking_neutralbg_accent3_2" csCatId="accent3" phldr="1"/>
      <dgm:spPr/>
      <dgm:t>
        <a:bodyPr/>
        <a:lstStyle/>
        <a:p>
          <a:endParaRPr lang="en-US"/>
        </a:p>
      </dgm:t>
    </dgm:pt>
    <dgm:pt modelId="{0F9D24FD-5F42-4396-A742-2FD6A6E10D10}">
      <dgm:prSet/>
      <dgm:spPr/>
      <dgm:t>
        <a:bodyPr/>
        <a:lstStyle/>
        <a:p>
          <a:pPr>
            <a:defRPr b="1"/>
          </a:pPr>
          <a:r>
            <a:rPr lang="en-US"/>
            <a:t>Situation</a:t>
          </a:r>
        </a:p>
      </dgm:t>
    </dgm:pt>
    <dgm:pt modelId="{DC03E76A-E32B-480B-A953-3F535DF9E346}" type="parTrans" cxnId="{623E16E3-E223-4CBD-985C-58C1ED6D75EF}">
      <dgm:prSet/>
      <dgm:spPr/>
      <dgm:t>
        <a:bodyPr/>
        <a:lstStyle/>
        <a:p>
          <a:endParaRPr lang="en-US"/>
        </a:p>
      </dgm:t>
    </dgm:pt>
    <dgm:pt modelId="{81CC7B0B-B95A-4E77-B05C-EC01FC102396}" type="sibTrans" cxnId="{623E16E3-E223-4CBD-985C-58C1ED6D75EF}">
      <dgm:prSet/>
      <dgm:spPr/>
      <dgm:t>
        <a:bodyPr/>
        <a:lstStyle/>
        <a:p>
          <a:endParaRPr lang="en-US"/>
        </a:p>
      </dgm:t>
    </dgm:pt>
    <dgm:pt modelId="{8CF31557-CF57-464C-A6BD-6DBBA12A2C7C}">
      <dgm:prSet/>
      <dgm:spPr/>
      <dgm:t>
        <a:bodyPr/>
        <a:lstStyle/>
        <a:p>
          <a:r>
            <a:rPr lang="en-US"/>
            <a:t>A competition to pop the balloons with a drone in the least amount of time </a:t>
          </a:r>
        </a:p>
      </dgm:t>
    </dgm:pt>
    <dgm:pt modelId="{44D37A3E-0D39-4864-AD4F-E135FFC89386}" type="parTrans" cxnId="{3F24EC10-6951-40EA-AF63-A049F2AB0953}">
      <dgm:prSet/>
      <dgm:spPr/>
      <dgm:t>
        <a:bodyPr/>
        <a:lstStyle/>
        <a:p>
          <a:endParaRPr lang="en-US"/>
        </a:p>
      </dgm:t>
    </dgm:pt>
    <dgm:pt modelId="{18B0C85D-6856-4564-AE57-CBECF81EC710}" type="sibTrans" cxnId="{3F24EC10-6951-40EA-AF63-A049F2AB0953}">
      <dgm:prSet/>
      <dgm:spPr/>
      <dgm:t>
        <a:bodyPr/>
        <a:lstStyle/>
        <a:p>
          <a:endParaRPr lang="en-US"/>
        </a:p>
      </dgm:t>
    </dgm:pt>
    <dgm:pt modelId="{D3808B40-1DDA-4DE0-9709-ABA6BE187241}">
      <dgm:prSet/>
      <dgm:spPr/>
      <dgm:t>
        <a:bodyPr/>
        <a:lstStyle/>
        <a:p>
          <a:pPr>
            <a:defRPr b="1"/>
          </a:pPr>
          <a:r>
            <a:rPr lang="en-US"/>
            <a:t>Task</a:t>
          </a:r>
        </a:p>
      </dgm:t>
    </dgm:pt>
    <dgm:pt modelId="{2F646B8C-21CC-4D54-BF1D-39C458CA213B}" type="parTrans" cxnId="{E13F0DE6-7189-4A1B-98EB-42ACC8599142}">
      <dgm:prSet/>
      <dgm:spPr/>
      <dgm:t>
        <a:bodyPr/>
        <a:lstStyle/>
        <a:p>
          <a:endParaRPr lang="en-US"/>
        </a:p>
      </dgm:t>
    </dgm:pt>
    <dgm:pt modelId="{1ECF379E-8063-4525-8E01-908B414F7E4A}" type="sibTrans" cxnId="{E13F0DE6-7189-4A1B-98EB-42ACC8599142}">
      <dgm:prSet/>
      <dgm:spPr/>
      <dgm:t>
        <a:bodyPr/>
        <a:lstStyle/>
        <a:p>
          <a:endParaRPr lang="en-US"/>
        </a:p>
      </dgm:t>
    </dgm:pt>
    <dgm:pt modelId="{4E549F8A-ED70-4939-8EA4-22CA0A704229}">
      <dgm:prSet/>
      <dgm:spPr/>
      <dgm:t>
        <a:bodyPr/>
        <a:lstStyle/>
        <a:p>
          <a:r>
            <a:rPr lang="en-US"/>
            <a:t>Develop MATLAB simulation</a:t>
          </a:r>
        </a:p>
      </dgm:t>
    </dgm:pt>
    <dgm:pt modelId="{51FDDD04-475E-4E6E-AA27-5E8F3FBFF415}" type="parTrans" cxnId="{76212733-E598-4D59-A969-46FF00DF65BD}">
      <dgm:prSet/>
      <dgm:spPr/>
      <dgm:t>
        <a:bodyPr/>
        <a:lstStyle/>
        <a:p>
          <a:endParaRPr lang="en-US"/>
        </a:p>
      </dgm:t>
    </dgm:pt>
    <dgm:pt modelId="{18FB97C9-D76B-4072-9EF7-361940EB65F0}" type="sibTrans" cxnId="{76212733-E598-4D59-A969-46FF00DF65BD}">
      <dgm:prSet/>
      <dgm:spPr/>
      <dgm:t>
        <a:bodyPr/>
        <a:lstStyle/>
        <a:p>
          <a:endParaRPr lang="en-US"/>
        </a:p>
      </dgm:t>
    </dgm:pt>
    <dgm:pt modelId="{B8556BAF-2216-4BB2-825F-BA559E28A5AF}">
      <dgm:prSet/>
      <dgm:spPr/>
      <dgm:t>
        <a:bodyPr/>
        <a:lstStyle/>
        <a:p>
          <a:r>
            <a:rPr lang="en-US"/>
            <a:t>Develop path finding software for the drone</a:t>
          </a:r>
        </a:p>
      </dgm:t>
    </dgm:pt>
    <dgm:pt modelId="{B9BC27BB-3D09-4A8F-B3AF-A4689D1E2CA5}" type="parTrans" cxnId="{5E92CD67-C91B-456B-B0EF-9C3FB216109C}">
      <dgm:prSet/>
      <dgm:spPr/>
      <dgm:t>
        <a:bodyPr/>
        <a:lstStyle/>
        <a:p>
          <a:endParaRPr lang="en-US"/>
        </a:p>
      </dgm:t>
    </dgm:pt>
    <dgm:pt modelId="{58863B34-81E5-4FFB-A82E-C8A18AFAF0FC}" type="sibTrans" cxnId="{5E92CD67-C91B-456B-B0EF-9C3FB216109C}">
      <dgm:prSet/>
      <dgm:spPr/>
      <dgm:t>
        <a:bodyPr/>
        <a:lstStyle/>
        <a:p>
          <a:endParaRPr lang="en-US"/>
        </a:p>
      </dgm:t>
    </dgm:pt>
    <dgm:pt modelId="{76607209-C849-4B7C-BADC-E63F679D023E}">
      <dgm:prSet/>
      <dgm:spPr/>
      <dgm:t>
        <a:bodyPr/>
        <a:lstStyle/>
        <a:p>
          <a:pPr>
            <a:defRPr b="1"/>
          </a:pPr>
          <a:r>
            <a:rPr lang="en-US"/>
            <a:t>Action</a:t>
          </a:r>
        </a:p>
      </dgm:t>
    </dgm:pt>
    <dgm:pt modelId="{A9F3039F-7A9B-4D9B-8F6C-6A1D0D89B05E}" type="parTrans" cxnId="{29816D76-071E-481A-A871-E153ACED0096}">
      <dgm:prSet/>
      <dgm:spPr/>
      <dgm:t>
        <a:bodyPr/>
        <a:lstStyle/>
        <a:p>
          <a:endParaRPr lang="en-US"/>
        </a:p>
      </dgm:t>
    </dgm:pt>
    <dgm:pt modelId="{651EA175-30E8-4C42-9C63-AD28DBA0E99F}" type="sibTrans" cxnId="{29816D76-071E-481A-A871-E153ACED0096}">
      <dgm:prSet/>
      <dgm:spPr/>
      <dgm:t>
        <a:bodyPr/>
        <a:lstStyle/>
        <a:p>
          <a:endParaRPr lang="en-US"/>
        </a:p>
      </dgm:t>
    </dgm:pt>
    <dgm:pt modelId="{F5FB8EAD-2317-459F-B650-73CB75AC36CB}">
      <dgm:prSet/>
      <dgm:spPr/>
      <dgm:t>
        <a:bodyPr/>
        <a:lstStyle/>
        <a:p>
          <a:r>
            <a:rPr lang="en-US"/>
            <a:t>Apply knowledge in dynamics,  classical control theory, navigation sensors ( accelerometer, gyroscopes, GNSS receiver) for MATLAB simulation</a:t>
          </a:r>
        </a:p>
      </dgm:t>
    </dgm:pt>
    <dgm:pt modelId="{9D3CE7BF-B77A-4AD9-9800-3146A99515D7}" type="parTrans" cxnId="{971F859F-5F7A-4DE3-A5AF-34CE1252221B}">
      <dgm:prSet/>
      <dgm:spPr/>
      <dgm:t>
        <a:bodyPr/>
        <a:lstStyle/>
        <a:p>
          <a:endParaRPr lang="en-US"/>
        </a:p>
      </dgm:t>
    </dgm:pt>
    <dgm:pt modelId="{9D61D1FA-C459-4B60-B43B-42A78627242A}" type="sibTrans" cxnId="{971F859F-5F7A-4DE3-A5AF-34CE1252221B}">
      <dgm:prSet/>
      <dgm:spPr/>
      <dgm:t>
        <a:bodyPr/>
        <a:lstStyle/>
        <a:p>
          <a:endParaRPr lang="en-US"/>
        </a:p>
      </dgm:t>
    </dgm:pt>
    <dgm:pt modelId="{883A68B5-4D84-4104-90EA-54234A2EC075}">
      <dgm:prSet/>
      <dgm:spPr/>
      <dgm:t>
        <a:bodyPr/>
        <a:lstStyle/>
        <a:p>
          <a:r>
            <a:rPr lang="en-US"/>
            <a:t>Implemented A* method in C++ for path finding algorithm</a:t>
          </a:r>
        </a:p>
      </dgm:t>
    </dgm:pt>
    <dgm:pt modelId="{A80BE9E9-DDEA-4FCC-AF5D-88C763DF6A07}" type="parTrans" cxnId="{4B12CD5C-76B1-42BC-B05C-94DA7F5F3A8D}">
      <dgm:prSet/>
      <dgm:spPr/>
      <dgm:t>
        <a:bodyPr/>
        <a:lstStyle/>
        <a:p>
          <a:endParaRPr lang="en-US"/>
        </a:p>
      </dgm:t>
    </dgm:pt>
    <dgm:pt modelId="{8DB54ADD-A122-4DA7-B578-84F3A781882F}" type="sibTrans" cxnId="{4B12CD5C-76B1-42BC-B05C-94DA7F5F3A8D}">
      <dgm:prSet/>
      <dgm:spPr/>
      <dgm:t>
        <a:bodyPr/>
        <a:lstStyle/>
        <a:p>
          <a:endParaRPr lang="en-US"/>
        </a:p>
      </dgm:t>
    </dgm:pt>
    <dgm:pt modelId="{0AAAE1E9-1270-406B-811B-D105F82720ED}">
      <dgm:prSet/>
      <dgm:spPr/>
      <dgm:t>
        <a:bodyPr/>
        <a:lstStyle/>
        <a:p>
          <a:r>
            <a:rPr lang="en-US"/>
            <a:t>Feedback through active Communication</a:t>
          </a:r>
        </a:p>
      </dgm:t>
    </dgm:pt>
    <dgm:pt modelId="{83D7EFE9-D0B7-4060-A5BF-58E88CE67ADB}" type="parTrans" cxnId="{9A164A33-E331-4E1B-85A3-D2925EFF76AA}">
      <dgm:prSet/>
      <dgm:spPr/>
      <dgm:t>
        <a:bodyPr/>
        <a:lstStyle/>
        <a:p>
          <a:endParaRPr lang="en-US"/>
        </a:p>
      </dgm:t>
    </dgm:pt>
    <dgm:pt modelId="{E30C7B2F-A0E4-4880-9E58-D9B0EC937F77}" type="sibTrans" cxnId="{9A164A33-E331-4E1B-85A3-D2925EFF76AA}">
      <dgm:prSet/>
      <dgm:spPr/>
      <dgm:t>
        <a:bodyPr/>
        <a:lstStyle/>
        <a:p>
          <a:endParaRPr lang="en-US"/>
        </a:p>
      </dgm:t>
    </dgm:pt>
    <dgm:pt modelId="{04D0BB8C-E14D-4871-B56D-218E247F8D19}">
      <dgm:prSet/>
      <dgm:spPr/>
      <dgm:t>
        <a:bodyPr/>
        <a:lstStyle/>
        <a:p>
          <a:r>
            <a:rPr lang="en-US"/>
            <a:t>Git to collaborate</a:t>
          </a:r>
        </a:p>
      </dgm:t>
    </dgm:pt>
    <dgm:pt modelId="{575A7E96-39C5-4806-9883-33A2A9311E2C}" type="parTrans" cxnId="{E2CF901B-BD9F-4510-AE95-ED9B31CCF2E8}">
      <dgm:prSet/>
      <dgm:spPr/>
      <dgm:t>
        <a:bodyPr/>
        <a:lstStyle/>
        <a:p>
          <a:endParaRPr lang="en-US"/>
        </a:p>
      </dgm:t>
    </dgm:pt>
    <dgm:pt modelId="{9FC25004-8001-4584-A546-7A25F68A8119}" type="sibTrans" cxnId="{E2CF901B-BD9F-4510-AE95-ED9B31CCF2E8}">
      <dgm:prSet/>
      <dgm:spPr/>
      <dgm:t>
        <a:bodyPr/>
        <a:lstStyle/>
        <a:p>
          <a:endParaRPr lang="en-US"/>
        </a:p>
      </dgm:t>
    </dgm:pt>
    <dgm:pt modelId="{6B0DCFA3-AF6F-44C8-B441-F01C9F1F0834}">
      <dgm:prSet/>
      <dgm:spPr/>
      <dgm:t>
        <a:bodyPr/>
        <a:lstStyle/>
        <a:p>
          <a:pPr>
            <a:defRPr b="1"/>
          </a:pPr>
          <a:r>
            <a:rPr lang="en-US"/>
            <a:t>Result</a:t>
          </a:r>
        </a:p>
      </dgm:t>
    </dgm:pt>
    <dgm:pt modelId="{033687A1-17AD-49EF-B066-7CD9D6D57685}" type="parTrans" cxnId="{5D7F1913-3CA9-4293-8FB1-6A297D7CE80F}">
      <dgm:prSet/>
      <dgm:spPr/>
      <dgm:t>
        <a:bodyPr/>
        <a:lstStyle/>
        <a:p>
          <a:endParaRPr lang="en-US"/>
        </a:p>
      </dgm:t>
    </dgm:pt>
    <dgm:pt modelId="{081919FD-2EB4-455C-B145-0BF14E3ADA8E}" type="sibTrans" cxnId="{5D7F1913-3CA9-4293-8FB1-6A297D7CE80F}">
      <dgm:prSet/>
      <dgm:spPr/>
      <dgm:t>
        <a:bodyPr/>
        <a:lstStyle/>
        <a:p>
          <a:endParaRPr lang="en-US"/>
        </a:p>
      </dgm:t>
    </dgm:pt>
    <dgm:pt modelId="{607BD952-D7F0-42EA-86AA-7993D9B8CEF2}">
      <dgm:prSet/>
      <dgm:spPr/>
      <dgm:t>
        <a:bodyPr/>
        <a:lstStyle/>
        <a:p>
          <a:r>
            <a:rPr lang="en-US"/>
            <a:t>2</a:t>
          </a:r>
          <a:r>
            <a:rPr lang="en-US" baseline="30000"/>
            <a:t>nd</a:t>
          </a:r>
          <a:r>
            <a:rPr lang="en-US"/>
            <a:t> place!</a:t>
          </a:r>
        </a:p>
      </dgm:t>
    </dgm:pt>
    <dgm:pt modelId="{4394B1EC-089D-4663-A8E0-D34E99BAC17F}" type="parTrans" cxnId="{3DD7CDA3-1636-4237-9111-C9DFA8689FF1}">
      <dgm:prSet/>
      <dgm:spPr/>
      <dgm:t>
        <a:bodyPr/>
        <a:lstStyle/>
        <a:p>
          <a:endParaRPr lang="en-US"/>
        </a:p>
      </dgm:t>
    </dgm:pt>
    <dgm:pt modelId="{DACF561D-777A-4D0C-B0CE-54FC4F67497B}" type="sibTrans" cxnId="{3DD7CDA3-1636-4237-9111-C9DFA8689FF1}">
      <dgm:prSet/>
      <dgm:spPr/>
      <dgm:t>
        <a:bodyPr/>
        <a:lstStyle/>
        <a:p>
          <a:endParaRPr lang="en-US"/>
        </a:p>
      </dgm:t>
    </dgm:pt>
    <dgm:pt modelId="{AF2A7187-1B97-4564-AF8D-7F1B0C37E401}" type="pres">
      <dgm:prSet presAssocID="{DB131B57-C82F-43EB-9AA0-553FC5A0AB3F}" presName="root" presStyleCnt="0">
        <dgm:presLayoutVars>
          <dgm:dir/>
          <dgm:resizeHandles val="exact"/>
        </dgm:presLayoutVars>
      </dgm:prSet>
      <dgm:spPr/>
    </dgm:pt>
    <dgm:pt modelId="{B716172B-515F-4842-B661-471F068298E8}" type="pres">
      <dgm:prSet presAssocID="{0F9D24FD-5F42-4396-A742-2FD6A6E10D10}" presName="compNode" presStyleCnt="0"/>
      <dgm:spPr/>
    </dgm:pt>
    <dgm:pt modelId="{772E9013-4F3B-49C6-8A25-5643AC55A4A1}" type="pres">
      <dgm:prSet presAssocID="{0F9D24FD-5F42-4396-A742-2FD6A6E10D10}"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alloons"/>
        </a:ext>
      </dgm:extLst>
    </dgm:pt>
    <dgm:pt modelId="{00043002-F39A-4DD0-AB72-EBBDF8056498}" type="pres">
      <dgm:prSet presAssocID="{0F9D24FD-5F42-4396-A742-2FD6A6E10D10}" presName="iconSpace" presStyleCnt="0"/>
      <dgm:spPr/>
    </dgm:pt>
    <dgm:pt modelId="{2E7ECA52-D9C8-460E-A66C-418541B6E749}" type="pres">
      <dgm:prSet presAssocID="{0F9D24FD-5F42-4396-A742-2FD6A6E10D10}" presName="parTx" presStyleLbl="revTx" presStyleIdx="0" presStyleCnt="8">
        <dgm:presLayoutVars>
          <dgm:chMax val="0"/>
          <dgm:chPref val="0"/>
        </dgm:presLayoutVars>
      </dgm:prSet>
      <dgm:spPr/>
    </dgm:pt>
    <dgm:pt modelId="{AC874140-8098-46B7-BB00-16FBE0D4FB9E}" type="pres">
      <dgm:prSet presAssocID="{0F9D24FD-5F42-4396-A742-2FD6A6E10D10}" presName="txSpace" presStyleCnt="0"/>
      <dgm:spPr/>
    </dgm:pt>
    <dgm:pt modelId="{FB44DF96-693E-4EB0-9DCC-E33E12342BBE}" type="pres">
      <dgm:prSet presAssocID="{0F9D24FD-5F42-4396-A742-2FD6A6E10D10}" presName="desTx" presStyleLbl="revTx" presStyleIdx="1" presStyleCnt="8">
        <dgm:presLayoutVars/>
      </dgm:prSet>
      <dgm:spPr/>
    </dgm:pt>
    <dgm:pt modelId="{469A82A1-DDC3-4058-BE05-091B7BC46B47}" type="pres">
      <dgm:prSet presAssocID="{81CC7B0B-B95A-4E77-B05C-EC01FC102396}" presName="sibTrans" presStyleCnt="0"/>
      <dgm:spPr/>
    </dgm:pt>
    <dgm:pt modelId="{26137124-B7C7-4280-81B8-E530AC9178F9}" type="pres">
      <dgm:prSet presAssocID="{D3808B40-1DDA-4DE0-9709-ABA6BE187241}" presName="compNode" presStyleCnt="0"/>
      <dgm:spPr/>
    </dgm:pt>
    <dgm:pt modelId="{59FB1887-3C84-4652-B77B-49BC7D01F403}" type="pres">
      <dgm:prSet presAssocID="{D3808B40-1DDA-4DE0-9709-ABA6BE187241}"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ead with Gears"/>
        </a:ext>
      </dgm:extLst>
    </dgm:pt>
    <dgm:pt modelId="{C9EE9389-0AF1-46B3-9281-2EBBD1433EF2}" type="pres">
      <dgm:prSet presAssocID="{D3808B40-1DDA-4DE0-9709-ABA6BE187241}" presName="iconSpace" presStyleCnt="0"/>
      <dgm:spPr/>
    </dgm:pt>
    <dgm:pt modelId="{A2179245-C95F-4071-9C65-5729110C4D02}" type="pres">
      <dgm:prSet presAssocID="{D3808B40-1DDA-4DE0-9709-ABA6BE187241}" presName="parTx" presStyleLbl="revTx" presStyleIdx="2" presStyleCnt="8">
        <dgm:presLayoutVars>
          <dgm:chMax val="0"/>
          <dgm:chPref val="0"/>
        </dgm:presLayoutVars>
      </dgm:prSet>
      <dgm:spPr/>
    </dgm:pt>
    <dgm:pt modelId="{6E493B09-1AB7-4570-A5D9-E4B20AC42CE5}" type="pres">
      <dgm:prSet presAssocID="{D3808B40-1DDA-4DE0-9709-ABA6BE187241}" presName="txSpace" presStyleCnt="0"/>
      <dgm:spPr/>
    </dgm:pt>
    <dgm:pt modelId="{ACF54F51-4590-4171-845B-1B04F878C17F}" type="pres">
      <dgm:prSet presAssocID="{D3808B40-1DDA-4DE0-9709-ABA6BE187241}" presName="desTx" presStyleLbl="revTx" presStyleIdx="3" presStyleCnt="8">
        <dgm:presLayoutVars/>
      </dgm:prSet>
      <dgm:spPr/>
    </dgm:pt>
    <dgm:pt modelId="{864507E9-A7B2-4E36-B07F-F6D2E882299D}" type="pres">
      <dgm:prSet presAssocID="{1ECF379E-8063-4525-8E01-908B414F7E4A}" presName="sibTrans" presStyleCnt="0"/>
      <dgm:spPr/>
    </dgm:pt>
    <dgm:pt modelId="{6B50C799-98C8-4F35-B739-29A9CE614949}" type="pres">
      <dgm:prSet presAssocID="{76607209-C849-4B7C-BADC-E63F679D023E}" presName="compNode" presStyleCnt="0"/>
      <dgm:spPr/>
    </dgm:pt>
    <dgm:pt modelId="{EB059CEC-998C-4F2D-9520-7B62BC4DEFF5}" type="pres">
      <dgm:prSet presAssocID="{76607209-C849-4B7C-BADC-E63F679D023E}"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rain"/>
        </a:ext>
      </dgm:extLst>
    </dgm:pt>
    <dgm:pt modelId="{8D1668A6-E53E-42C8-A35C-E3D006EC22FA}" type="pres">
      <dgm:prSet presAssocID="{76607209-C849-4B7C-BADC-E63F679D023E}" presName="iconSpace" presStyleCnt="0"/>
      <dgm:spPr/>
    </dgm:pt>
    <dgm:pt modelId="{07BDE786-65E6-45A9-80BA-E73078EA5AAE}" type="pres">
      <dgm:prSet presAssocID="{76607209-C849-4B7C-BADC-E63F679D023E}" presName="parTx" presStyleLbl="revTx" presStyleIdx="4" presStyleCnt="8">
        <dgm:presLayoutVars>
          <dgm:chMax val="0"/>
          <dgm:chPref val="0"/>
        </dgm:presLayoutVars>
      </dgm:prSet>
      <dgm:spPr/>
    </dgm:pt>
    <dgm:pt modelId="{043D3185-6273-4DE4-B8E8-089314E3BBF2}" type="pres">
      <dgm:prSet presAssocID="{76607209-C849-4B7C-BADC-E63F679D023E}" presName="txSpace" presStyleCnt="0"/>
      <dgm:spPr/>
    </dgm:pt>
    <dgm:pt modelId="{0523AB9B-5B07-4914-98D7-9DABDCDEA550}" type="pres">
      <dgm:prSet presAssocID="{76607209-C849-4B7C-BADC-E63F679D023E}" presName="desTx" presStyleLbl="revTx" presStyleIdx="5" presStyleCnt="8">
        <dgm:presLayoutVars/>
      </dgm:prSet>
      <dgm:spPr/>
    </dgm:pt>
    <dgm:pt modelId="{AB930C5E-04B5-4D95-8E7D-09D488EEB969}" type="pres">
      <dgm:prSet presAssocID="{651EA175-30E8-4C42-9C63-AD28DBA0E99F}" presName="sibTrans" presStyleCnt="0"/>
      <dgm:spPr/>
    </dgm:pt>
    <dgm:pt modelId="{5BB1E370-5E29-4812-9470-F64AFC281192}" type="pres">
      <dgm:prSet presAssocID="{6B0DCFA3-AF6F-44C8-B441-F01C9F1F0834}" presName="compNode" presStyleCnt="0"/>
      <dgm:spPr/>
    </dgm:pt>
    <dgm:pt modelId="{FDD09909-3418-4A35-8D59-CC4673786C6C}" type="pres">
      <dgm:prSet presAssocID="{6B0DCFA3-AF6F-44C8-B441-F01C9F1F0834}"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tar"/>
        </a:ext>
      </dgm:extLst>
    </dgm:pt>
    <dgm:pt modelId="{3393C790-EFF1-4B62-AC5A-FC11EE3A9401}" type="pres">
      <dgm:prSet presAssocID="{6B0DCFA3-AF6F-44C8-B441-F01C9F1F0834}" presName="iconSpace" presStyleCnt="0"/>
      <dgm:spPr/>
    </dgm:pt>
    <dgm:pt modelId="{C2792910-2C63-44DB-B69F-431088755DA4}" type="pres">
      <dgm:prSet presAssocID="{6B0DCFA3-AF6F-44C8-B441-F01C9F1F0834}" presName="parTx" presStyleLbl="revTx" presStyleIdx="6" presStyleCnt="8">
        <dgm:presLayoutVars>
          <dgm:chMax val="0"/>
          <dgm:chPref val="0"/>
        </dgm:presLayoutVars>
      </dgm:prSet>
      <dgm:spPr/>
    </dgm:pt>
    <dgm:pt modelId="{CACDD13F-CD61-4A3B-8479-E81D5511FFD3}" type="pres">
      <dgm:prSet presAssocID="{6B0DCFA3-AF6F-44C8-B441-F01C9F1F0834}" presName="txSpace" presStyleCnt="0"/>
      <dgm:spPr/>
    </dgm:pt>
    <dgm:pt modelId="{A4BEBD80-5273-480B-8BFC-894192C7A3A5}" type="pres">
      <dgm:prSet presAssocID="{6B0DCFA3-AF6F-44C8-B441-F01C9F1F0834}" presName="desTx" presStyleLbl="revTx" presStyleIdx="7" presStyleCnt="8">
        <dgm:presLayoutVars/>
      </dgm:prSet>
      <dgm:spPr/>
    </dgm:pt>
  </dgm:ptLst>
  <dgm:cxnLst>
    <dgm:cxn modelId="{2EC0A505-1072-4BDB-B63B-67BA146CE59E}" type="presOf" srcId="{F5FB8EAD-2317-459F-B650-73CB75AC36CB}" destId="{0523AB9B-5B07-4914-98D7-9DABDCDEA550}" srcOrd="0" destOrd="0" presId="urn:microsoft.com/office/officeart/2018/5/layout/CenteredIconLabelDescriptionList"/>
    <dgm:cxn modelId="{0699320E-F4B1-4068-800B-E8E8C6225FC8}" type="presOf" srcId="{D3808B40-1DDA-4DE0-9709-ABA6BE187241}" destId="{A2179245-C95F-4071-9C65-5729110C4D02}" srcOrd="0" destOrd="0" presId="urn:microsoft.com/office/officeart/2018/5/layout/CenteredIconLabelDescriptionList"/>
    <dgm:cxn modelId="{3F24EC10-6951-40EA-AF63-A049F2AB0953}" srcId="{0F9D24FD-5F42-4396-A742-2FD6A6E10D10}" destId="{8CF31557-CF57-464C-A6BD-6DBBA12A2C7C}" srcOrd="0" destOrd="0" parTransId="{44D37A3E-0D39-4864-AD4F-E135FFC89386}" sibTransId="{18B0C85D-6856-4564-AE57-CBECF81EC710}"/>
    <dgm:cxn modelId="{5D7F1913-3CA9-4293-8FB1-6A297D7CE80F}" srcId="{DB131B57-C82F-43EB-9AA0-553FC5A0AB3F}" destId="{6B0DCFA3-AF6F-44C8-B441-F01C9F1F0834}" srcOrd="3" destOrd="0" parTransId="{033687A1-17AD-49EF-B066-7CD9D6D57685}" sibTransId="{081919FD-2EB4-455C-B145-0BF14E3ADA8E}"/>
    <dgm:cxn modelId="{E2CF901B-BD9F-4510-AE95-ED9B31CCF2E8}" srcId="{76607209-C849-4B7C-BADC-E63F679D023E}" destId="{04D0BB8C-E14D-4871-B56D-218E247F8D19}" srcOrd="3" destOrd="0" parTransId="{575A7E96-39C5-4806-9883-33A2A9311E2C}" sibTransId="{9FC25004-8001-4584-A546-7A25F68A8119}"/>
    <dgm:cxn modelId="{CD4CDF24-CC3A-4B57-BFB5-52F526736B99}" type="presOf" srcId="{883A68B5-4D84-4104-90EA-54234A2EC075}" destId="{0523AB9B-5B07-4914-98D7-9DABDCDEA550}" srcOrd="0" destOrd="1" presId="urn:microsoft.com/office/officeart/2018/5/layout/CenteredIconLabelDescriptionList"/>
    <dgm:cxn modelId="{3C679127-7785-4B04-9482-9559F24A4193}" type="presOf" srcId="{76607209-C849-4B7C-BADC-E63F679D023E}" destId="{07BDE786-65E6-45A9-80BA-E73078EA5AAE}" srcOrd="0" destOrd="0" presId="urn:microsoft.com/office/officeart/2018/5/layout/CenteredIconLabelDescriptionList"/>
    <dgm:cxn modelId="{76212733-E598-4D59-A969-46FF00DF65BD}" srcId="{D3808B40-1DDA-4DE0-9709-ABA6BE187241}" destId="{4E549F8A-ED70-4939-8EA4-22CA0A704229}" srcOrd="0" destOrd="0" parTransId="{51FDDD04-475E-4E6E-AA27-5E8F3FBFF415}" sibTransId="{18FB97C9-D76B-4072-9EF7-361940EB65F0}"/>
    <dgm:cxn modelId="{9A164A33-E331-4E1B-85A3-D2925EFF76AA}" srcId="{76607209-C849-4B7C-BADC-E63F679D023E}" destId="{0AAAE1E9-1270-406B-811B-D105F82720ED}" srcOrd="2" destOrd="0" parTransId="{83D7EFE9-D0B7-4060-A5BF-58E88CE67ADB}" sibTransId="{E30C7B2F-A0E4-4880-9E58-D9B0EC937F77}"/>
    <dgm:cxn modelId="{BA6FE63E-EBA9-45BF-9037-2FDC11A7DF9D}" type="presOf" srcId="{B8556BAF-2216-4BB2-825F-BA559E28A5AF}" destId="{ACF54F51-4590-4171-845B-1B04F878C17F}" srcOrd="0" destOrd="1" presId="urn:microsoft.com/office/officeart/2018/5/layout/CenteredIconLabelDescriptionList"/>
    <dgm:cxn modelId="{4B12CD5C-76B1-42BC-B05C-94DA7F5F3A8D}" srcId="{76607209-C849-4B7C-BADC-E63F679D023E}" destId="{883A68B5-4D84-4104-90EA-54234A2EC075}" srcOrd="1" destOrd="0" parTransId="{A80BE9E9-DDEA-4FCC-AF5D-88C763DF6A07}" sibTransId="{8DB54ADD-A122-4DA7-B578-84F3A781882F}"/>
    <dgm:cxn modelId="{02815744-AF5C-4D84-B182-15CD1DBD2CB2}" type="presOf" srcId="{0F9D24FD-5F42-4396-A742-2FD6A6E10D10}" destId="{2E7ECA52-D9C8-460E-A66C-418541B6E749}" srcOrd="0" destOrd="0" presId="urn:microsoft.com/office/officeart/2018/5/layout/CenteredIconLabelDescriptionList"/>
    <dgm:cxn modelId="{5E92CD67-C91B-456B-B0EF-9C3FB216109C}" srcId="{D3808B40-1DDA-4DE0-9709-ABA6BE187241}" destId="{B8556BAF-2216-4BB2-825F-BA559E28A5AF}" srcOrd="1" destOrd="0" parTransId="{B9BC27BB-3D09-4A8F-B3AF-A4689D1E2CA5}" sibTransId="{58863B34-81E5-4FFB-A82E-C8A18AFAF0FC}"/>
    <dgm:cxn modelId="{9CE6EA67-FA96-4939-8ED2-0706C31CC85B}" type="presOf" srcId="{0AAAE1E9-1270-406B-811B-D105F82720ED}" destId="{0523AB9B-5B07-4914-98D7-9DABDCDEA550}" srcOrd="0" destOrd="2" presId="urn:microsoft.com/office/officeart/2018/5/layout/CenteredIconLabelDescriptionList"/>
    <dgm:cxn modelId="{7558896C-1016-435D-8736-91F5D8A6B865}" type="presOf" srcId="{DB131B57-C82F-43EB-9AA0-553FC5A0AB3F}" destId="{AF2A7187-1B97-4564-AF8D-7F1B0C37E401}" srcOrd="0" destOrd="0" presId="urn:microsoft.com/office/officeart/2018/5/layout/CenteredIconLabelDescriptionList"/>
    <dgm:cxn modelId="{29816D76-071E-481A-A871-E153ACED0096}" srcId="{DB131B57-C82F-43EB-9AA0-553FC5A0AB3F}" destId="{76607209-C849-4B7C-BADC-E63F679D023E}" srcOrd="2" destOrd="0" parTransId="{A9F3039F-7A9B-4D9B-8F6C-6A1D0D89B05E}" sibTransId="{651EA175-30E8-4C42-9C63-AD28DBA0E99F}"/>
    <dgm:cxn modelId="{56BA5081-4D43-4DC1-9785-28EF699476F0}" type="presOf" srcId="{6B0DCFA3-AF6F-44C8-B441-F01C9F1F0834}" destId="{C2792910-2C63-44DB-B69F-431088755DA4}" srcOrd="0" destOrd="0" presId="urn:microsoft.com/office/officeart/2018/5/layout/CenteredIconLabelDescriptionList"/>
    <dgm:cxn modelId="{175D6D98-5EFA-4962-BC43-6759434B8976}" type="presOf" srcId="{4E549F8A-ED70-4939-8EA4-22CA0A704229}" destId="{ACF54F51-4590-4171-845B-1B04F878C17F}" srcOrd="0" destOrd="0" presId="urn:microsoft.com/office/officeart/2018/5/layout/CenteredIconLabelDescriptionList"/>
    <dgm:cxn modelId="{971F859F-5F7A-4DE3-A5AF-34CE1252221B}" srcId="{76607209-C849-4B7C-BADC-E63F679D023E}" destId="{F5FB8EAD-2317-459F-B650-73CB75AC36CB}" srcOrd="0" destOrd="0" parTransId="{9D3CE7BF-B77A-4AD9-9800-3146A99515D7}" sibTransId="{9D61D1FA-C459-4B60-B43B-42A78627242A}"/>
    <dgm:cxn modelId="{3DD7CDA3-1636-4237-9111-C9DFA8689FF1}" srcId="{6B0DCFA3-AF6F-44C8-B441-F01C9F1F0834}" destId="{607BD952-D7F0-42EA-86AA-7993D9B8CEF2}" srcOrd="0" destOrd="0" parTransId="{4394B1EC-089D-4663-A8E0-D34E99BAC17F}" sibTransId="{DACF561D-777A-4D0C-B0CE-54FC4F67497B}"/>
    <dgm:cxn modelId="{A5A5A2AE-6D25-4B84-9C6D-C8CCE7E34F60}" type="presOf" srcId="{04D0BB8C-E14D-4871-B56D-218E247F8D19}" destId="{0523AB9B-5B07-4914-98D7-9DABDCDEA550}" srcOrd="0" destOrd="3" presId="urn:microsoft.com/office/officeart/2018/5/layout/CenteredIconLabelDescriptionList"/>
    <dgm:cxn modelId="{78C216D3-098F-4BBC-A2A9-4A202DBDBE22}" type="presOf" srcId="{607BD952-D7F0-42EA-86AA-7993D9B8CEF2}" destId="{A4BEBD80-5273-480B-8BFC-894192C7A3A5}" srcOrd="0" destOrd="0" presId="urn:microsoft.com/office/officeart/2018/5/layout/CenteredIconLabelDescriptionList"/>
    <dgm:cxn modelId="{8A6641E0-60A0-4B34-B49D-9CBB00FF89AB}" type="presOf" srcId="{8CF31557-CF57-464C-A6BD-6DBBA12A2C7C}" destId="{FB44DF96-693E-4EB0-9DCC-E33E12342BBE}" srcOrd="0" destOrd="0" presId="urn:microsoft.com/office/officeart/2018/5/layout/CenteredIconLabelDescriptionList"/>
    <dgm:cxn modelId="{623E16E3-E223-4CBD-985C-58C1ED6D75EF}" srcId="{DB131B57-C82F-43EB-9AA0-553FC5A0AB3F}" destId="{0F9D24FD-5F42-4396-A742-2FD6A6E10D10}" srcOrd="0" destOrd="0" parTransId="{DC03E76A-E32B-480B-A953-3F535DF9E346}" sibTransId="{81CC7B0B-B95A-4E77-B05C-EC01FC102396}"/>
    <dgm:cxn modelId="{E13F0DE6-7189-4A1B-98EB-42ACC8599142}" srcId="{DB131B57-C82F-43EB-9AA0-553FC5A0AB3F}" destId="{D3808B40-1DDA-4DE0-9709-ABA6BE187241}" srcOrd="1" destOrd="0" parTransId="{2F646B8C-21CC-4D54-BF1D-39C458CA213B}" sibTransId="{1ECF379E-8063-4525-8E01-908B414F7E4A}"/>
    <dgm:cxn modelId="{BDE57433-BE80-4FD0-B5D9-58EF34B8C028}" type="presParOf" srcId="{AF2A7187-1B97-4564-AF8D-7F1B0C37E401}" destId="{B716172B-515F-4842-B661-471F068298E8}" srcOrd="0" destOrd="0" presId="urn:microsoft.com/office/officeart/2018/5/layout/CenteredIconLabelDescriptionList"/>
    <dgm:cxn modelId="{89807062-F067-4A1C-8C0E-0FD45199C0BE}" type="presParOf" srcId="{B716172B-515F-4842-B661-471F068298E8}" destId="{772E9013-4F3B-49C6-8A25-5643AC55A4A1}" srcOrd="0" destOrd="0" presId="urn:microsoft.com/office/officeart/2018/5/layout/CenteredIconLabelDescriptionList"/>
    <dgm:cxn modelId="{5453D91B-2F1D-4CDA-ACAD-53FED26B13B8}" type="presParOf" srcId="{B716172B-515F-4842-B661-471F068298E8}" destId="{00043002-F39A-4DD0-AB72-EBBDF8056498}" srcOrd="1" destOrd="0" presId="urn:microsoft.com/office/officeart/2018/5/layout/CenteredIconLabelDescriptionList"/>
    <dgm:cxn modelId="{51C4A826-B12F-4CD8-A325-48AC63C48EDE}" type="presParOf" srcId="{B716172B-515F-4842-B661-471F068298E8}" destId="{2E7ECA52-D9C8-460E-A66C-418541B6E749}" srcOrd="2" destOrd="0" presId="urn:microsoft.com/office/officeart/2018/5/layout/CenteredIconLabelDescriptionList"/>
    <dgm:cxn modelId="{8AD1B6B9-C165-413E-BC7C-CFF7494AD3B0}" type="presParOf" srcId="{B716172B-515F-4842-B661-471F068298E8}" destId="{AC874140-8098-46B7-BB00-16FBE0D4FB9E}" srcOrd="3" destOrd="0" presId="urn:microsoft.com/office/officeart/2018/5/layout/CenteredIconLabelDescriptionList"/>
    <dgm:cxn modelId="{08CD78AB-F827-49A0-889E-5713876A62C2}" type="presParOf" srcId="{B716172B-515F-4842-B661-471F068298E8}" destId="{FB44DF96-693E-4EB0-9DCC-E33E12342BBE}" srcOrd="4" destOrd="0" presId="urn:microsoft.com/office/officeart/2018/5/layout/CenteredIconLabelDescriptionList"/>
    <dgm:cxn modelId="{5E1B6744-3BAF-48DE-BF72-0DA7C0449E70}" type="presParOf" srcId="{AF2A7187-1B97-4564-AF8D-7F1B0C37E401}" destId="{469A82A1-DDC3-4058-BE05-091B7BC46B47}" srcOrd="1" destOrd="0" presId="urn:microsoft.com/office/officeart/2018/5/layout/CenteredIconLabelDescriptionList"/>
    <dgm:cxn modelId="{690D32E3-667A-43B9-B1D1-B2CB61925418}" type="presParOf" srcId="{AF2A7187-1B97-4564-AF8D-7F1B0C37E401}" destId="{26137124-B7C7-4280-81B8-E530AC9178F9}" srcOrd="2" destOrd="0" presId="urn:microsoft.com/office/officeart/2018/5/layout/CenteredIconLabelDescriptionList"/>
    <dgm:cxn modelId="{C0A6C471-BD18-4AFA-BA0D-474CD44D3E3B}" type="presParOf" srcId="{26137124-B7C7-4280-81B8-E530AC9178F9}" destId="{59FB1887-3C84-4652-B77B-49BC7D01F403}" srcOrd="0" destOrd="0" presId="urn:microsoft.com/office/officeart/2018/5/layout/CenteredIconLabelDescriptionList"/>
    <dgm:cxn modelId="{109AFA26-25FE-45FC-A541-FCD386792F29}" type="presParOf" srcId="{26137124-B7C7-4280-81B8-E530AC9178F9}" destId="{C9EE9389-0AF1-46B3-9281-2EBBD1433EF2}" srcOrd="1" destOrd="0" presId="urn:microsoft.com/office/officeart/2018/5/layout/CenteredIconLabelDescriptionList"/>
    <dgm:cxn modelId="{236B21B6-3284-4D7D-808A-2218E0AC36EF}" type="presParOf" srcId="{26137124-B7C7-4280-81B8-E530AC9178F9}" destId="{A2179245-C95F-4071-9C65-5729110C4D02}" srcOrd="2" destOrd="0" presId="urn:microsoft.com/office/officeart/2018/5/layout/CenteredIconLabelDescriptionList"/>
    <dgm:cxn modelId="{3D6AA944-9119-4578-8DFC-2F3C49FBD974}" type="presParOf" srcId="{26137124-B7C7-4280-81B8-E530AC9178F9}" destId="{6E493B09-1AB7-4570-A5D9-E4B20AC42CE5}" srcOrd="3" destOrd="0" presId="urn:microsoft.com/office/officeart/2018/5/layout/CenteredIconLabelDescriptionList"/>
    <dgm:cxn modelId="{BA8FDAE1-F7D7-4CEB-BE82-AE0BE8DA0F2F}" type="presParOf" srcId="{26137124-B7C7-4280-81B8-E530AC9178F9}" destId="{ACF54F51-4590-4171-845B-1B04F878C17F}" srcOrd="4" destOrd="0" presId="urn:microsoft.com/office/officeart/2018/5/layout/CenteredIconLabelDescriptionList"/>
    <dgm:cxn modelId="{6960F8F9-B803-46FB-A1A2-40FF10710F60}" type="presParOf" srcId="{AF2A7187-1B97-4564-AF8D-7F1B0C37E401}" destId="{864507E9-A7B2-4E36-B07F-F6D2E882299D}" srcOrd="3" destOrd="0" presId="urn:microsoft.com/office/officeart/2018/5/layout/CenteredIconLabelDescriptionList"/>
    <dgm:cxn modelId="{804A2846-58A6-4827-9A53-CEF6018E5518}" type="presParOf" srcId="{AF2A7187-1B97-4564-AF8D-7F1B0C37E401}" destId="{6B50C799-98C8-4F35-B739-29A9CE614949}" srcOrd="4" destOrd="0" presId="urn:microsoft.com/office/officeart/2018/5/layout/CenteredIconLabelDescriptionList"/>
    <dgm:cxn modelId="{DB152B67-5E54-4EF7-9F88-7210CCA1E79B}" type="presParOf" srcId="{6B50C799-98C8-4F35-B739-29A9CE614949}" destId="{EB059CEC-998C-4F2D-9520-7B62BC4DEFF5}" srcOrd="0" destOrd="0" presId="urn:microsoft.com/office/officeart/2018/5/layout/CenteredIconLabelDescriptionList"/>
    <dgm:cxn modelId="{FF1EC1A6-C061-4AB6-8CF2-0C2A9D3A1B6B}" type="presParOf" srcId="{6B50C799-98C8-4F35-B739-29A9CE614949}" destId="{8D1668A6-E53E-42C8-A35C-E3D006EC22FA}" srcOrd="1" destOrd="0" presId="urn:microsoft.com/office/officeart/2018/5/layout/CenteredIconLabelDescriptionList"/>
    <dgm:cxn modelId="{C47BB160-69FC-4D0B-8474-A541BC353936}" type="presParOf" srcId="{6B50C799-98C8-4F35-B739-29A9CE614949}" destId="{07BDE786-65E6-45A9-80BA-E73078EA5AAE}" srcOrd="2" destOrd="0" presId="urn:microsoft.com/office/officeart/2018/5/layout/CenteredIconLabelDescriptionList"/>
    <dgm:cxn modelId="{2B29178A-8A21-4248-822F-4BCE238E0FA2}" type="presParOf" srcId="{6B50C799-98C8-4F35-B739-29A9CE614949}" destId="{043D3185-6273-4DE4-B8E8-089314E3BBF2}" srcOrd="3" destOrd="0" presId="urn:microsoft.com/office/officeart/2018/5/layout/CenteredIconLabelDescriptionList"/>
    <dgm:cxn modelId="{C9F9E195-963F-4FD9-A08F-AD5C86E476F6}" type="presParOf" srcId="{6B50C799-98C8-4F35-B739-29A9CE614949}" destId="{0523AB9B-5B07-4914-98D7-9DABDCDEA550}" srcOrd="4" destOrd="0" presId="urn:microsoft.com/office/officeart/2018/5/layout/CenteredIconLabelDescriptionList"/>
    <dgm:cxn modelId="{6BB519A2-D83C-41A7-A4EB-D8010FFCE0EE}" type="presParOf" srcId="{AF2A7187-1B97-4564-AF8D-7F1B0C37E401}" destId="{AB930C5E-04B5-4D95-8E7D-09D488EEB969}" srcOrd="5" destOrd="0" presId="urn:microsoft.com/office/officeart/2018/5/layout/CenteredIconLabelDescriptionList"/>
    <dgm:cxn modelId="{4C6C5251-2CAC-446A-A71B-E841CAB04C92}" type="presParOf" srcId="{AF2A7187-1B97-4564-AF8D-7F1B0C37E401}" destId="{5BB1E370-5E29-4812-9470-F64AFC281192}" srcOrd="6" destOrd="0" presId="urn:microsoft.com/office/officeart/2018/5/layout/CenteredIconLabelDescriptionList"/>
    <dgm:cxn modelId="{2893528E-9CEB-4E7F-B0D4-4BA654AF229A}" type="presParOf" srcId="{5BB1E370-5E29-4812-9470-F64AFC281192}" destId="{FDD09909-3418-4A35-8D59-CC4673786C6C}" srcOrd="0" destOrd="0" presId="urn:microsoft.com/office/officeart/2018/5/layout/CenteredIconLabelDescriptionList"/>
    <dgm:cxn modelId="{1D0764E5-3354-4734-86CE-CFC0D614503E}" type="presParOf" srcId="{5BB1E370-5E29-4812-9470-F64AFC281192}" destId="{3393C790-EFF1-4B62-AC5A-FC11EE3A9401}" srcOrd="1" destOrd="0" presId="urn:microsoft.com/office/officeart/2018/5/layout/CenteredIconLabelDescriptionList"/>
    <dgm:cxn modelId="{448CDF62-CF2D-43ED-9D76-64EB082B1E33}" type="presParOf" srcId="{5BB1E370-5E29-4812-9470-F64AFC281192}" destId="{C2792910-2C63-44DB-B69F-431088755DA4}" srcOrd="2" destOrd="0" presId="urn:microsoft.com/office/officeart/2018/5/layout/CenteredIconLabelDescriptionList"/>
    <dgm:cxn modelId="{BF7744FF-F6DE-428B-B9E5-72B1E8F9F2F8}" type="presParOf" srcId="{5BB1E370-5E29-4812-9470-F64AFC281192}" destId="{CACDD13F-CD61-4A3B-8479-E81D5511FFD3}" srcOrd="3" destOrd="0" presId="urn:microsoft.com/office/officeart/2018/5/layout/CenteredIconLabelDescriptionList"/>
    <dgm:cxn modelId="{02F8788F-4F03-470E-8418-DAB03C767F61}" type="presParOf" srcId="{5BB1E370-5E29-4812-9470-F64AFC281192}" destId="{A4BEBD80-5273-480B-8BFC-894192C7A3A5}" srcOrd="4" destOrd="0" presId="urn:microsoft.com/office/officeart/2018/5/layout/Centered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1BED25-20D3-475A-9A4F-D9869F064B02}">
      <dsp:nvSpPr>
        <dsp:cNvPr id="0" name=""/>
        <dsp:cNvSpPr/>
      </dsp:nvSpPr>
      <dsp:spPr>
        <a:xfrm>
          <a:off x="1963800" y="557528"/>
          <a:ext cx="1512000" cy="1512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DB4BE3F-D8EB-4A5A-840C-A74567EA367B}">
      <dsp:nvSpPr>
        <dsp:cNvPr id="0" name=""/>
        <dsp:cNvSpPr/>
      </dsp:nvSpPr>
      <dsp:spPr>
        <a:xfrm>
          <a:off x="559800" y="2191382"/>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90000"/>
            </a:lnSpc>
            <a:spcBef>
              <a:spcPct val="0"/>
            </a:spcBef>
            <a:spcAft>
              <a:spcPct val="35000"/>
            </a:spcAft>
            <a:buNone/>
            <a:defRPr b="1"/>
          </a:pPr>
          <a:r>
            <a:rPr lang="en-US" sz="2400" kern="1200"/>
            <a:t>Communication and Feedback</a:t>
          </a:r>
        </a:p>
      </dsp:txBody>
      <dsp:txXfrm>
        <a:off x="559800" y="2191382"/>
        <a:ext cx="4320000" cy="648000"/>
      </dsp:txXfrm>
    </dsp:sp>
    <dsp:sp modelId="{730442E9-7EC0-4328-9950-A006A9D9EABA}">
      <dsp:nvSpPr>
        <dsp:cNvPr id="0" name=""/>
        <dsp:cNvSpPr/>
      </dsp:nvSpPr>
      <dsp:spPr>
        <a:xfrm>
          <a:off x="559800" y="2896058"/>
          <a:ext cx="4320000" cy="495289"/>
        </a:xfrm>
        <a:prstGeom prst="rect">
          <a:avLst/>
        </a:prstGeom>
        <a:noFill/>
        <a:ln>
          <a:noFill/>
        </a:ln>
        <a:effectLst/>
      </dsp:spPr>
      <dsp:style>
        <a:lnRef idx="0">
          <a:scrgbClr r="0" g="0" b="0"/>
        </a:lnRef>
        <a:fillRef idx="0">
          <a:scrgbClr r="0" g="0" b="0"/>
        </a:fillRef>
        <a:effectRef idx="0">
          <a:scrgbClr r="0" g="0" b="0"/>
        </a:effectRef>
        <a:fontRef idx="minor"/>
      </dsp:style>
    </dsp:sp>
    <dsp:sp modelId="{1E1EB2E0-440A-4301-BC4B-67BE7FCF5331}">
      <dsp:nvSpPr>
        <dsp:cNvPr id="0" name=""/>
        <dsp:cNvSpPr/>
      </dsp:nvSpPr>
      <dsp:spPr>
        <a:xfrm>
          <a:off x="7039800" y="557528"/>
          <a:ext cx="1512000" cy="1512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36E3E86-997F-48A8-88CB-BA138FBD5AD5}">
      <dsp:nvSpPr>
        <dsp:cNvPr id="0" name=""/>
        <dsp:cNvSpPr/>
      </dsp:nvSpPr>
      <dsp:spPr>
        <a:xfrm>
          <a:off x="5635800" y="2191382"/>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90000"/>
            </a:lnSpc>
            <a:spcBef>
              <a:spcPct val="0"/>
            </a:spcBef>
            <a:spcAft>
              <a:spcPct val="35000"/>
            </a:spcAft>
            <a:buNone/>
            <a:defRPr b="1"/>
          </a:pPr>
          <a:r>
            <a:rPr lang="en-US" sz="2400" kern="1200"/>
            <a:t>GIT</a:t>
          </a:r>
        </a:p>
      </dsp:txBody>
      <dsp:txXfrm>
        <a:off x="5635800" y="2191382"/>
        <a:ext cx="4320000" cy="648000"/>
      </dsp:txXfrm>
    </dsp:sp>
    <dsp:sp modelId="{A80B1631-0D65-4516-BA15-5DECB04E6EEA}">
      <dsp:nvSpPr>
        <dsp:cNvPr id="0" name=""/>
        <dsp:cNvSpPr/>
      </dsp:nvSpPr>
      <dsp:spPr>
        <a:xfrm>
          <a:off x="5635800" y="2896058"/>
          <a:ext cx="4320000" cy="4952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US" sz="1700" kern="1200"/>
            <a:t>Experience at Blue helped me lead the Team to utilize GitLab</a:t>
          </a:r>
        </a:p>
      </dsp:txBody>
      <dsp:txXfrm>
        <a:off x="5635800" y="2896058"/>
        <a:ext cx="4320000" cy="49528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2E9013-4F3B-49C6-8A25-5643AC55A4A1}">
      <dsp:nvSpPr>
        <dsp:cNvPr id="0" name=""/>
        <dsp:cNvSpPr/>
      </dsp:nvSpPr>
      <dsp:spPr>
        <a:xfrm>
          <a:off x="766584" y="312991"/>
          <a:ext cx="811316" cy="69476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E7ECA52-D9C8-460E-A66C-418541B6E749}">
      <dsp:nvSpPr>
        <dsp:cNvPr id="0" name=""/>
        <dsp:cNvSpPr/>
      </dsp:nvSpPr>
      <dsp:spPr>
        <a:xfrm>
          <a:off x="13219" y="1168213"/>
          <a:ext cx="2318046" cy="2977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90000"/>
            </a:lnSpc>
            <a:spcBef>
              <a:spcPct val="0"/>
            </a:spcBef>
            <a:spcAft>
              <a:spcPct val="35000"/>
            </a:spcAft>
            <a:buNone/>
            <a:defRPr b="1"/>
          </a:pPr>
          <a:r>
            <a:rPr lang="en-US" sz="2100" kern="1200"/>
            <a:t>Situation</a:t>
          </a:r>
        </a:p>
      </dsp:txBody>
      <dsp:txXfrm>
        <a:off x="13219" y="1168213"/>
        <a:ext cx="2318046" cy="297756"/>
      </dsp:txXfrm>
    </dsp:sp>
    <dsp:sp modelId="{FB44DF96-693E-4EB0-9DCC-E33E12342BBE}">
      <dsp:nvSpPr>
        <dsp:cNvPr id="0" name=""/>
        <dsp:cNvSpPr/>
      </dsp:nvSpPr>
      <dsp:spPr>
        <a:xfrm>
          <a:off x="13219" y="1540601"/>
          <a:ext cx="2318046" cy="25039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pPr>
          <a:r>
            <a:rPr lang="en-US" sz="1600" kern="1200"/>
            <a:t>A competition to pop the balloons with a drone in the least amount of time </a:t>
          </a:r>
        </a:p>
      </dsp:txBody>
      <dsp:txXfrm>
        <a:off x="13219" y="1540601"/>
        <a:ext cx="2318046" cy="2503931"/>
      </dsp:txXfrm>
    </dsp:sp>
    <dsp:sp modelId="{59FB1887-3C84-4652-B77B-49BC7D01F403}">
      <dsp:nvSpPr>
        <dsp:cNvPr id="0" name=""/>
        <dsp:cNvSpPr/>
      </dsp:nvSpPr>
      <dsp:spPr>
        <a:xfrm>
          <a:off x="3490289" y="312991"/>
          <a:ext cx="811316" cy="69476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2179245-C95F-4071-9C65-5729110C4D02}">
      <dsp:nvSpPr>
        <dsp:cNvPr id="0" name=""/>
        <dsp:cNvSpPr/>
      </dsp:nvSpPr>
      <dsp:spPr>
        <a:xfrm>
          <a:off x="2736924" y="1168213"/>
          <a:ext cx="2318046" cy="2977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90000"/>
            </a:lnSpc>
            <a:spcBef>
              <a:spcPct val="0"/>
            </a:spcBef>
            <a:spcAft>
              <a:spcPct val="35000"/>
            </a:spcAft>
            <a:buNone/>
            <a:defRPr b="1"/>
          </a:pPr>
          <a:r>
            <a:rPr lang="en-US" sz="2100" kern="1200"/>
            <a:t>Task</a:t>
          </a:r>
        </a:p>
      </dsp:txBody>
      <dsp:txXfrm>
        <a:off x="2736924" y="1168213"/>
        <a:ext cx="2318046" cy="297756"/>
      </dsp:txXfrm>
    </dsp:sp>
    <dsp:sp modelId="{ACF54F51-4590-4171-845B-1B04F878C17F}">
      <dsp:nvSpPr>
        <dsp:cNvPr id="0" name=""/>
        <dsp:cNvSpPr/>
      </dsp:nvSpPr>
      <dsp:spPr>
        <a:xfrm>
          <a:off x="2736924" y="1540601"/>
          <a:ext cx="2318046" cy="25039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pPr>
          <a:r>
            <a:rPr lang="en-US" sz="1600" kern="1200"/>
            <a:t>Develop MATLAB simulation</a:t>
          </a:r>
        </a:p>
        <a:p>
          <a:pPr marL="0" lvl="0" indent="0" algn="ctr" defTabSz="711200">
            <a:lnSpc>
              <a:spcPct val="90000"/>
            </a:lnSpc>
            <a:spcBef>
              <a:spcPct val="0"/>
            </a:spcBef>
            <a:spcAft>
              <a:spcPct val="35000"/>
            </a:spcAft>
            <a:buNone/>
          </a:pPr>
          <a:r>
            <a:rPr lang="en-US" sz="1600" kern="1200"/>
            <a:t>Develop path finding software for the drone</a:t>
          </a:r>
        </a:p>
      </dsp:txBody>
      <dsp:txXfrm>
        <a:off x="2736924" y="1540601"/>
        <a:ext cx="2318046" cy="2503931"/>
      </dsp:txXfrm>
    </dsp:sp>
    <dsp:sp modelId="{EB059CEC-998C-4F2D-9520-7B62BC4DEFF5}">
      <dsp:nvSpPr>
        <dsp:cNvPr id="0" name=""/>
        <dsp:cNvSpPr/>
      </dsp:nvSpPr>
      <dsp:spPr>
        <a:xfrm>
          <a:off x="6213994" y="312991"/>
          <a:ext cx="811316" cy="69476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7BDE786-65E6-45A9-80BA-E73078EA5AAE}">
      <dsp:nvSpPr>
        <dsp:cNvPr id="0" name=""/>
        <dsp:cNvSpPr/>
      </dsp:nvSpPr>
      <dsp:spPr>
        <a:xfrm>
          <a:off x="5460629" y="1168213"/>
          <a:ext cx="2318046" cy="2977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90000"/>
            </a:lnSpc>
            <a:spcBef>
              <a:spcPct val="0"/>
            </a:spcBef>
            <a:spcAft>
              <a:spcPct val="35000"/>
            </a:spcAft>
            <a:buNone/>
            <a:defRPr b="1"/>
          </a:pPr>
          <a:r>
            <a:rPr lang="en-US" sz="2100" kern="1200"/>
            <a:t>Action</a:t>
          </a:r>
        </a:p>
      </dsp:txBody>
      <dsp:txXfrm>
        <a:off x="5460629" y="1168213"/>
        <a:ext cx="2318046" cy="297756"/>
      </dsp:txXfrm>
    </dsp:sp>
    <dsp:sp modelId="{0523AB9B-5B07-4914-98D7-9DABDCDEA550}">
      <dsp:nvSpPr>
        <dsp:cNvPr id="0" name=""/>
        <dsp:cNvSpPr/>
      </dsp:nvSpPr>
      <dsp:spPr>
        <a:xfrm>
          <a:off x="5460629" y="1540601"/>
          <a:ext cx="2318046" cy="25039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pPr>
          <a:r>
            <a:rPr lang="en-US" sz="1600" kern="1200"/>
            <a:t>Apply knowledge in dynamics,  classical control theory, navigation sensors ( accelerometer, gyroscopes, GNSS receiver) for MATLAB simulation</a:t>
          </a:r>
        </a:p>
        <a:p>
          <a:pPr marL="0" lvl="0" indent="0" algn="ctr" defTabSz="711200">
            <a:lnSpc>
              <a:spcPct val="90000"/>
            </a:lnSpc>
            <a:spcBef>
              <a:spcPct val="0"/>
            </a:spcBef>
            <a:spcAft>
              <a:spcPct val="35000"/>
            </a:spcAft>
            <a:buNone/>
          </a:pPr>
          <a:r>
            <a:rPr lang="en-US" sz="1600" kern="1200"/>
            <a:t>Implemented A* method in C++ for path finding algorithm</a:t>
          </a:r>
        </a:p>
        <a:p>
          <a:pPr marL="0" lvl="0" indent="0" algn="ctr" defTabSz="711200">
            <a:lnSpc>
              <a:spcPct val="90000"/>
            </a:lnSpc>
            <a:spcBef>
              <a:spcPct val="0"/>
            </a:spcBef>
            <a:spcAft>
              <a:spcPct val="35000"/>
            </a:spcAft>
            <a:buNone/>
          </a:pPr>
          <a:r>
            <a:rPr lang="en-US" sz="1600" kern="1200"/>
            <a:t>Feedback through active Communication</a:t>
          </a:r>
        </a:p>
        <a:p>
          <a:pPr marL="0" lvl="0" indent="0" algn="ctr" defTabSz="711200">
            <a:lnSpc>
              <a:spcPct val="90000"/>
            </a:lnSpc>
            <a:spcBef>
              <a:spcPct val="0"/>
            </a:spcBef>
            <a:spcAft>
              <a:spcPct val="35000"/>
            </a:spcAft>
            <a:buNone/>
          </a:pPr>
          <a:r>
            <a:rPr lang="en-US" sz="1600" kern="1200"/>
            <a:t>Git to collaborate</a:t>
          </a:r>
        </a:p>
      </dsp:txBody>
      <dsp:txXfrm>
        <a:off x="5460629" y="1540601"/>
        <a:ext cx="2318046" cy="2503931"/>
      </dsp:txXfrm>
    </dsp:sp>
    <dsp:sp modelId="{FDD09909-3418-4A35-8D59-CC4673786C6C}">
      <dsp:nvSpPr>
        <dsp:cNvPr id="0" name=""/>
        <dsp:cNvSpPr/>
      </dsp:nvSpPr>
      <dsp:spPr>
        <a:xfrm>
          <a:off x="8937698" y="312991"/>
          <a:ext cx="811316" cy="69476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2792910-2C63-44DB-B69F-431088755DA4}">
      <dsp:nvSpPr>
        <dsp:cNvPr id="0" name=""/>
        <dsp:cNvSpPr/>
      </dsp:nvSpPr>
      <dsp:spPr>
        <a:xfrm>
          <a:off x="8184333" y="1168213"/>
          <a:ext cx="2318046" cy="2977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90000"/>
            </a:lnSpc>
            <a:spcBef>
              <a:spcPct val="0"/>
            </a:spcBef>
            <a:spcAft>
              <a:spcPct val="35000"/>
            </a:spcAft>
            <a:buNone/>
            <a:defRPr b="1"/>
          </a:pPr>
          <a:r>
            <a:rPr lang="en-US" sz="2100" kern="1200"/>
            <a:t>Result</a:t>
          </a:r>
        </a:p>
      </dsp:txBody>
      <dsp:txXfrm>
        <a:off x="8184333" y="1168213"/>
        <a:ext cx="2318046" cy="297756"/>
      </dsp:txXfrm>
    </dsp:sp>
    <dsp:sp modelId="{A4BEBD80-5273-480B-8BFC-894192C7A3A5}">
      <dsp:nvSpPr>
        <dsp:cNvPr id="0" name=""/>
        <dsp:cNvSpPr/>
      </dsp:nvSpPr>
      <dsp:spPr>
        <a:xfrm>
          <a:off x="8184333" y="1540601"/>
          <a:ext cx="2318046" cy="25039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pPr>
          <a:r>
            <a:rPr lang="en-US" sz="1600" kern="1200"/>
            <a:t>2</a:t>
          </a:r>
          <a:r>
            <a:rPr lang="en-US" sz="1600" kern="1200" baseline="30000"/>
            <a:t>nd</a:t>
          </a:r>
          <a:r>
            <a:rPr lang="en-US" sz="1600" kern="1200"/>
            <a:t> place!</a:t>
          </a:r>
        </a:p>
      </dsp:txBody>
      <dsp:txXfrm>
        <a:off x="8184333" y="1540601"/>
        <a:ext cx="2318046" cy="2503931"/>
      </dsp:txXfrm>
    </dsp:sp>
  </dsp:spTree>
</dsp:drawing>
</file>

<file path=ppt/diagrams/layout1.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9BF237F-0201-4D96-B258-F333B3CB947C}" type="datetimeFigureOut">
              <a:rPr lang="en-US" smtClean="0"/>
              <a:t>7/23/2024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6F9B9F-8302-43B7-9C51-BC169223F74C}" type="slidenum">
              <a:rPr lang="en-US" smtClean="0"/>
              <a:t>‹#›</a:t>
            </a:fld>
            <a:endParaRPr lang="en-US"/>
          </a:p>
        </p:txBody>
      </p:sp>
    </p:spTree>
    <p:extLst>
      <p:ext uri="{BB962C8B-B14F-4D97-AF65-F5344CB8AC3E}">
        <p14:creationId xmlns:p14="http://schemas.microsoft.com/office/powerpoint/2010/main" val="37900053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So, before we actually worked on the algorithm to do all that, Each of us first developed a simulation that would simulate the Drone’s flight behaviors on MATLAB.</a:t>
            </a:r>
          </a:p>
          <a:p>
            <a:endParaRPr lang="en-US" dirty="0"/>
          </a:p>
          <a:p>
            <a:r>
              <a:rPr lang="en-US" dirty="0"/>
              <a:t>I first modeled the drone’s dynamics  with 4 ODE.</a:t>
            </a:r>
          </a:p>
          <a:p>
            <a:endParaRPr lang="en-US" dirty="0"/>
          </a:p>
          <a:p>
            <a:r>
              <a:rPr lang="en-US" dirty="0"/>
              <a:t>The first equation was the velocity, which is just defined here.</a:t>
            </a:r>
          </a:p>
          <a:p>
            <a:endParaRPr lang="en-US" dirty="0"/>
          </a:p>
          <a:p>
            <a:r>
              <a:rPr lang="en-US" dirty="0"/>
              <a:t>The dynamic equation for the acceleration was determined by the forces acting on the drone. Here is the gravity acting on the drone. The second term is the upward force exerted by the fan onto the quad which keeps the drone up in the air, and we have four of those. We have the drag force acting against the motion of the quad at the end. Lastly, any disturbance force was modeled as a noise.</a:t>
            </a:r>
          </a:p>
          <a:p>
            <a:endParaRPr lang="en-US" dirty="0"/>
          </a:p>
          <a:p>
            <a:r>
              <a:rPr lang="en-US" dirty="0"/>
              <a:t>The third equation is for the angular acceleration. This is what you get if you take the derivative of angular velocity. Nb term is the torque combination caused by the propellers. Specifically, </a:t>
            </a:r>
            <a:r>
              <a:rPr lang="en-US" dirty="0" err="1"/>
              <a:t>NB_i</a:t>
            </a:r>
            <a:r>
              <a:rPr lang="en-US" dirty="0"/>
              <a:t> is the torque caused by the propeller acting against the air, so it makes the drone spin on its own axis, like this. The R cross F term is the torque caused by the thrust force that keeps the drone in air, which could make the quad flip over.</a:t>
            </a:r>
          </a:p>
          <a:p>
            <a:endParaRPr lang="en-US" dirty="0"/>
          </a:p>
          <a:p>
            <a:r>
              <a:rPr lang="en-US" dirty="0"/>
              <a:t>Lastly, I have the equation for the change in the attitude matrix. Notice I used the full rotation matrix to avoid singularities or gimbal lock, instead of Euler angles.</a:t>
            </a:r>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E54F22B-1B02-4873-9C88-FE93B1047223}"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7394690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E54F22B-1B02-4873-9C88-FE93B1047223}"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42152049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the end, of course this competition was a team effort, and I could not have completed this project without my teammates. </a:t>
            </a:r>
          </a:p>
          <a:p>
            <a:endParaRPr lang="en-US" dirty="0"/>
          </a:p>
          <a:p>
            <a:r>
              <a:rPr lang="en-US" dirty="0"/>
              <a:t>The best part about having teammates is getting help from each other. When I was struggling with my part of work, my teammates had conversations with me about the relevant topics or concepts that my code pertained too. And while talking to them I would notice errors to my code. Or sometimes they would simply look at it and notice small bugs as a third person, which I didn’t notice at all by myself. We would also talk to each other give feedback to how certain codes can be better implemented, each of us would incorporate that.</a:t>
            </a:r>
          </a:p>
          <a:p>
            <a:endParaRPr lang="en-US" dirty="0"/>
          </a:p>
          <a:p>
            <a:r>
              <a:rPr lang="en-US" dirty="0"/>
              <a:t>I really like that and I knew the feedback would help the team, so at the beginning of this team project, I told my teammates that our team  should try to communicate with each other as often as possible whether that’s text, zoom meetings or in-person meetings, so that we all will be comfortable with each other and exchange feedback and not be afraid to get or give help to each other. Our response to that was having a in-person meeting at least twice a week, we would also talk after lectures, and I really like the meetings because since we are all in the same space giving feedback was much easier than sending a text or email. And also spending time together in person also pulled the team together to work with each other even more closely. </a:t>
            </a:r>
          </a:p>
          <a:p>
            <a:endParaRPr lang="en-US" dirty="0"/>
          </a:p>
          <a:p>
            <a:r>
              <a:rPr lang="en-US" dirty="0"/>
              <a:t>I think it worked really well and we got a good result because of it. </a:t>
            </a:r>
          </a:p>
          <a:p>
            <a:endParaRPr lang="en-US" dirty="0"/>
          </a:p>
          <a:p>
            <a:r>
              <a:rPr lang="en-US" dirty="0"/>
              <a:t>I also notice the idea of active communication and feedback is one of the Blue’s </a:t>
            </a:r>
            <a:r>
              <a:rPr lang="en-US" dirty="0" err="1"/>
              <a:t>leadesrship</a:t>
            </a:r>
            <a:r>
              <a:rPr lang="en-US" dirty="0"/>
              <a:t> principle, “Embrace Team Blue” so I wanted to point this out. </a:t>
            </a:r>
          </a:p>
          <a:p>
            <a:endParaRPr lang="en-US" dirty="0"/>
          </a:p>
          <a:p>
            <a:endParaRPr lang="en-US" dirty="0"/>
          </a:p>
          <a:p>
            <a:r>
              <a:rPr lang="en-US" dirty="0"/>
              <a:t>And a short side note,  I contributed to the team with my experience in GIT. I am very thankful that I struggled with GIT at Blue for a few month while I was there. None of my teammates knew how to use Git at first, so I was able to help the team set up Git repository, help if any members had issues with Git. I was glad I could do that for the team.</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E54F22B-1B02-4873-9C88-FE93B1047223}"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1779675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really wanted to point this project out, because this course really felt like the software development process through SIL at Blue. Though this one is much smaller scale but it was more hands on for me since I got to develop most of the simulation and implement C++ code myself. I think these skills are super for this GNC engineering Early Career position that requires knowledge in </a:t>
            </a:r>
            <a:r>
              <a:rPr lang="en-US" dirty="0" err="1"/>
              <a:t>Dyanmics</a:t>
            </a:r>
            <a:r>
              <a:rPr lang="en-US" dirty="0"/>
              <a:t>, classical control theory, MATLAB, C+++ , </a:t>
            </a:r>
            <a:r>
              <a:rPr lang="en-US" dirty="0" err="1"/>
              <a:t>communicatation</a:t>
            </a:r>
            <a:r>
              <a:rPr lang="en-US" dirty="0"/>
              <a:t> skills, etc.</a:t>
            </a:r>
          </a:p>
          <a:p>
            <a:r>
              <a:rPr lang="en-US" dirty="0"/>
              <a:t>I hope this explained why this experience helps me prove I will be a good for this position.</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E54F22B-1B02-4873-9C88-FE93B1047223}"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9196795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222222"/>
                </a:solidFill>
                <a:effectLst/>
                <a:highlight>
                  <a:srgbClr val="FFFFFF"/>
                </a:highlight>
                <a:latin typeface="Arial" panose="020B0604020202020204" pitchFamily="34" charset="0"/>
              </a:rPr>
              <a:t>In the fall 2022, I was the team leader for my senior design project. Our sponsor Southwest Research Institute requested our team to design a high-impact shock test machine, and this machine is suppose to test whether naval ship </a:t>
            </a:r>
            <a:r>
              <a:rPr lang="en-US" b="0" i="0" dirty="0" err="1">
                <a:solidFill>
                  <a:srgbClr val="222222"/>
                </a:solidFill>
                <a:effectLst/>
                <a:highlight>
                  <a:srgbClr val="FFFFFF"/>
                </a:highlight>
                <a:latin typeface="Arial" panose="020B0604020202020204" pitchFamily="34" charset="0"/>
              </a:rPr>
              <a:t>equipments</a:t>
            </a:r>
            <a:r>
              <a:rPr lang="en-US" b="0" i="0" dirty="0">
                <a:solidFill>
                  <a:srgbClr val="222222"/>
                </a:solidFill>
                <a:effectLst/>
                <a:highlight>
                  <a:srgbClr val="FFFFFF"/>
                </a:highlight>
                <a:latin typeface="Arial" panose="020B0604020202020204" pitchFamily="34" charset="0"/>
              </a:rPr>
              <a:t> could withstand certain impacts according to MIL-DTL-901E standard. Here is the cover of the specification standard I had to read and a diagram that roughly delineates what a impact machine should look like. Basically an equipment sits on top of this anvil plate, and you see a hammer here and it swings around to hit the bottom of this anvil plate. That’s the test. Here is the actual picture of it in another company.</a:t>
            </a:r>
          </a:p>
          <a:p>
            <a:pPr algn="l"/>
            <a:endParaRPr lang="en-US" b="0" i="0" dirty="0">
              <a:solidFill>
                <a:srgbClr val="222222"/>
              </a:solidFill>
              <a:effectLst/>
              <a:highlight>
                <a:srgbClr val="FFFFFF"/>
              </a:highlight>
              <a:latin typeface="Arial" panose="020B0604020202020204" pitchFamily="34" charset="0"/>
            </a:endParaRPr>
          </a:p>
          <a:p>
            <a:pPr algn="l"/>
            <a:r>
              <a:rPr lang="en-US" b="0" i="0" dirty="0">
                <a:solidFill>
                  <a:srgbClr val="222222"/>
                </a:solidFill>
                <a:effectLst/>
                <a:highlight>
                  <a:srgbClr val="FFFFFF"/>
                </a:highlight>
                <a:latin typeface="Arial" panose="020B0604020202020204" pitchFamily="34" charset="0"/>
              </a:rPr>
              <a:t>And this machine is suppose to be really big. Just the hammer should weigh 3000 </a:t>
            </a:r>
            <a:r>
              <a:rPr lang="en-US" b="0" i="0" dirty="0" err="1">
                <a:solidFill>
                  <a:srgbClr val="222222"/>
                </a:solidFill>
                <a:effectLst/>
                <a:highlight>
                  <a:srgbClr val="FFFFFF"/>
                </a:highlight>
                <a:latin typeface="Arial" panose="020B0604020202020204" pitchFamily="34" charset="0"/>
              </a:rPr>
              <a:t>lbs</a:t>
            </a:r>
            <a:r>
              <a:rPr lang="en-US" b="0" i="0" dirty="0">
                <a:solidFill>
                  <a:srgbClr val="222222"/>
                </a:solidFill>
                <a:effectLst/>
                <a:highlight>
                  <a:srgbClr val="FFFFFF"/>
                </a:highlight>
                <a:latin typeface="Arial" panose="020B0604020202020204" pitchFamily="34" charset="0"/>
              </a:rPr>
              <a:t>, it’s also taller than me which is about 6 ft, and this plate is 60 inches x 60 inches big.</a:t>
            </a:r>
          </a:p>
          <a:p>
            <a:pPr algn="l"/>
            <a:endParaRPr lang="en-US" b="0" i="0" dirty="0">
              <a:solidFill>
                <a:srgbClr val="222222"/>
              </a:solidFill>
              <a:effectLst/>
              <a:highlight>
                <a:srgbClr val="FFFFFF"/>
              </a:highlight>
              <a:latin typeface="Arial" panose="020B0604020202020204" pitchFamily="34" charset="0"/>
            </a:endParaRPr>
          </a:p>
          <a:p>
            <a:pPr algn="l"/>
            <a:r>
              <a:rPr lang="en-US" b="0" i="0" dirty="0">
                <a:solidFill>
                  <a:srgbClr val="222222"/>
                </a:solidFill>
                <a:effectLst/>
                <a:highlight>
                  <a:srgbClr val="FFFFFF"/>
                </a:highlight>
                <a:latin typeface="Arial" panose="020B0604020202020204" pitchFamily="34" charset="0"/>
              </a:rPr>
              <a:t> </a:t>
            </a:r>
          </a:p>
          <a:p>
            <a:pPr algn="l"/>
            <a:r>
              <a:rPr lang="en-US" b="0" i="0" dirty="0">
                <a:solidFill>
                  <a:srgbClr val="222222"/>
                </a:solidFill>
                <a:effectLst/>
                <a:highlight>
                  <a:srgbClr val="FFFFFF"/>
                </a:highlight>
                <a:latin typeface="Arial" panose="020B0604020202020204" pitchFamily="34" charset="0"/>
              </a:rPr>
              <a:t>SWRI wanted to build and have its own shock test machine.</a:t>
            </a:r>
          </a:p>
          <a:p>
            <a:pPr algn="l"/>
            <a:r>
              <a:rPr lang="en-US" b="0" i="0" dirty="0">
                <a:solidFill>
                  <a:srgbClr val="222222"/>
                </a:solidFill>
                <a:effectLst/>
                <a:highlight>
                  <a:srgbClr val="FFFFFF"/>
                </a:highlight>
                <a:latin typeface="Arial" panose="020B0604020202020204" pitchFamily="34" charset="0"/>
              </a:rPr>
              <a:t>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E54F22B-1B02-4873-9C88-FE93B1047223}"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3399565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222222"/>
                </a:solidFill>
                <a:effectLst/>
                <a:highlight>
                  <a:srgbClr val="FFFFFF"/>
                </a:highlight>
                <a:latin typeface="Arial" panose="020B0604020202020204" pitchFamily="34" charset="0"/>
              </a:rPr>
              <a:t>In less than three months’ time, my team had to deliver a preliminary CAD design of the machine and a Static Finite Element Analysis (FEA) result. It was daunting at first to build such a big system in a relatively short amount of time. But I took the lead to plan our project together.</a:t>
            </a:r>
          </a:p>
          <a:p>
            <a:pPr algn="l"/>
            <a:r>
              <a:rPr lang="en-US" b="0" i="0" dirty="0">
                <a:solidFill>
                  <a:srgbClr val="222222"/>
                </a:solidFill>
                <a:effectLst/>
                <a:highlight>
                  <a:srgbClr val="FFFFFF"/>
                </a:highlight>
                <a:latin typeface="Arial" panose="020B0604020202020204" pitchFamily="34" charset="0"/>
              </a:rPr>
              <a:t> </a:t>
            </a:r>
          </a:p>
          <a:p>
            <a:pPr algn="l"/>
            <a:r>
              <a:rPr lang="en-US" b="0" i="0" dirty="0">
                <a:solidFill>
                  <a:srgbClr val="222222"/>
                </a:solidFill>
                <a:effectLst/>
                <a:highlight>
                  <a:srgbClr val="FFFFFF"/>
                </a:highlight>
                <a:latin typeface="Arial" panose="020B0604020202020204" pitchFamily="34" charset="0"/>
              </a:rPr>
              <a:t>First, I wanted to define the scope of the project to a reasonable scale. The machine has multiple systems and components, and it was not plausible for four of us to design all the systems. During my team meeting, I brought up my concern, and my team and I came up with a proposal to design only of the four main critical systems on the machine: a Mounting System that fixes and holds the machine onto the floor, Braking System to stop the hammer after the impact, lifting system to lift the hammer, and impact system, or the hammer. We conveyed our opinion about the scope to our customer or the sponsoring engineers and were able to persuade them by explaining that given the time and the resources we have, it is best to focus on those four mechanical systems. It was critical that we did that because Not only did we have less than three months, each of us were taking other Mechanical Engineering courses, doing researches in their labs, and looking for a job while this project was going on. Our team agreed that the best way to be resourceful of our time and ability is to focus on specific systems, so we can deliver a quality result to our customer.</a:t>
            </a:r>
          </a:p>
          <a:p>
            <a:pPr algn="l"/>
            <a:endParaRPr lang="en-US" b="0" i="0" dirty="0">
              <a:solidFill>
                <a:srgbClr val="222222"/>
              </a:solidFill>
              <a:effectLst/>
              <a:highlight>
                <a:srgbClr val="FFFFFF"/>
              </a:highlight>
              <a:latin typeface="Arial" panose="020B0604020202020204" pitchFamily="34" charset="0"/>
            </a:endParaRPr>
          </a:p>
          <a:p>
            <a:pPr algn="l"/>
            <a:r>
              <a:rPr lang="en-US" b="0" i="0" dirty="0">
                <a:solidFill>
                  <a:srgbClr val="222222"/>
                </a:solidFill>
                <a:effectLst/>
                <a:highlight>
                  <a:srgbClr val="FFFFFF"/>
                </a:highlight>
                <a:latin typeface="Arial" panose="020B0604020202020204" pitchFamily="34" charset="0"/>
              </a:rPr>
              <a:t> Having this discussion and coming up with a proposal with my teammates helped each of us feel the ownership for the project. During the discussion, it was each one of us who said that it is plausible for us to design the four systems given this time, it was us who agreed that we can deliver the results to our customers given these resources. Because we proposed to do them,  I believe everyone in the team felt responsible and ownership of the tasks ahead of us.</a:t>
            </a:r>
          </a:p>
          <a:p>
            <a:pPr algn="l"/>
            <a:r>
              <a:rPr lang="en-US" b="0" i="0" dirty="0">
                <a:solidFill>
                  <a:srgbClr val="222222"/>
                </a:solidFill>
                <a:effectLst/>
                <a:highlight>
                  <a:srgbClr val="FFFFFF"/>
                </a:highlight>
                <a:latin typeface="Arial" panose="020B0604020202020204" pitchFamily="34" charset="0"/>
              </a:rPr>
              <a:t>So if I am in any other team projects, whether I am the lead or just a member, I like to clearly discuss the scope of the project and plan the project together to provide ownership of the project for everyone.</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E54F22B-1B02-4873-9C88-FE93B1047223}"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6824411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far, I might have been giving the impression that we were too busy to do this project, but we were not. We instilled trust into the minds of our sponsor through planning and active communication. </a:t>
            </a:r>
          </a:p>
          <a:p>
            <a:endParaRPr lang="en-US" dirty="0"/>
          </a:p>
          <a:p>
            <a:endParaRPr lang="en-US" dirty="0"/>
          </a:p>
          <a:p>
            <a:r>
              <a:rPr lang="en-US" dirty="0"/>
              <a:t>Here is the project Gantt chart. It outlines the entire tasks and dates of when we are going to work on them.</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E54F22B-1B02-4873-9C88-FE93B1047223}"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8605086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diagram explaining how we are going to brainstorm ideas, and select one idea to produce a CAD model for.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E54F22B-1B02-4873-9C88-FE93B1047223}"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519521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the specification sheet of the machine that we created based on the requirements from the military standard and our sponsor’s demand.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E54F22B-1B02-4873-9C88-FE93B1047223}"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3348095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showed those charts for our sponsors to have certain expectations at different times and to know what we are working on at different points throughout the semester. </a:t>
            </a:r>
          </a:p>
          <a:p>
            <a:r>
              <a:rPr lang="en-US" dirty="0"/>
              <a:t>And every week when we meet, we told them our progress, what worked and what didn’t work. Or sometimes, I would brief them about the summary of the military standard I read, and I would confirm my understanding with theirs.</a:t>
            </a:r>
          </a:p>
          <a:p>
            <a:r>
              <a:rPr lang="en-US" dirty="0"/>
              <a:t>So, It was important to show our understanding of the project as often as possible, so that the sponsor understands that we are going in the direction, and we are sure of what we are doing. One time, we were not sure how much force we should assume that the hammer and the anvil plate will experience. Our sponsoring engineer advised us to multiply the static force we </a:t>
            </a:r>
            <a:r>
              <a:rPr lang="en-US" dirty="0" err="1"/>
              <a:t>caclualted</a:t>
            </a:r>
            <a:r>
              <a:rPr lang="en-US" dirty="0"/>
              <a:t> by </a:t>
            </a:r>
            <a:r>
              <a:rPr lang="en-US" dirty="0" err="1"/>
              <a:t>rthree</a:t>
            </a:r>
            <a:r>
              <a:rPr lang="en-US" dirty="0"/>
              <a:t> for the analysis, since the three </a:t>
            </a:r>
            <a:r>
              <a:rPr lang="en-US" dirty="0" err="1"/>
              <a:t>signam</a:t>
            </a:r>
            <a:r>
              <a:rPr lang="en-US" dirty="0"/>
              <a:t> is the industry standard.   </a:t>
            </a:r>
          </a:p>
          <a:p>
            <a:endParaRPr lang="en-US" dirty="0"/>
          </a:p>
          <a:p>
            <a:r>
              <a:rPr lang="en-US" dirty="0"/>
              <a:t>This kind of active communication, I believe allowed our sponsor to feel comfortable working with us and entrusted us to finish the project.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E54F22B-1B02-4873-9C88-FE93B1047223}"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5158493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Besides my leader role, I was responsible for designing the Hammer, and  in summary all the team members successfully delivered a CAD model and a static FEA result to the sponsor, and we wrote a report and a presentation for our sponsor and faculty members.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E54F22B-1B02-4873-9C88-FE93B1047223}"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7566349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the schematic of the control system I was simulating for. I used two controllers, one for trajectory control and another for an attitude control. PD controllers were implemented for both.</a:t>
            </a:r>
          </a:p>
          <a:p>
            <a:endParaRPr lang="en-US" dirty="0"/>
          </a:p>
          <a:p>
            <a:r>
              <a:rPr lang="en-US" dirty="0"/>
              <a:t>R star is the position of the drone, x star is the position of the x-axis of the drone’s body frame.</a:t>
            </a:r>
          </a:p>
          <a:p>
            <a:endParaRPr lang="en-US" dirty="0"/>
          </a:p>
          <a:p>
            <a:br>
              <a:rPr lang="en-US" dirty="0"/>
            </a:br>
            <a:endParaRPr lang="en-US" dirty="0"/>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E54F22B-1B02-4873-9C88-FE93B1047223}"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18735475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E54F22B-1B02-4873-9C88-FE93B1047223}"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5950733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r>
              <a:rPr lang="en-US" b="0" i="0" dirty="0">
                <a:solidFill>
                  <a:srgbClr val="495365"/>
                </a:solidFill>
                <a:effectLst/>
                <a:highlight>
                  <a:srgbClr val="FFFFFF"/>
                </a:highlight>
                <a:latin typeface="Arial" panose="020B0604020202020204" pitchFamily="34" charset="0"/>
              </a:rPr>
              <a:t>But Before actually implementing PD controllers, a basic PD</a:t>
            </a:r>
            <a:br>
              <a:rPr lang="en-US" b="0" i="0" dirty="0">
                <a:solidFill>
                  <a:srgbClr val="495365"/>
                </a:solidFill>
                <a:effectLst/>
                <a:highlight>
                  <a:srgbClr val="FFFFFF"/>
                </a:highlight>
                <a:latin typeface="Lato" panose="020F0502020204030203" pitchFamily="34" charset="0"/>
              </a:rPr>
            </a:br>
            <a:r>
              <a:rPr lang="en-US" b="0" i="0" dirty="0">
                <a:solidFill>
                  <a:srgbClr val="495365"/>
                </a:solidFill>
                <a:effectLst/>
                <a:highlight>
                  <a:srgbClr val="FFFFFF"/>
                </a:highlight>
                <a:latin typeface="Arial" panose="020B0604020202020204" pitchFamily="34" charset="0"/>
              </a:rPr>
              <a:t>controller in this figure for this </a:t>
            </a:r>
            <a:r>
              <a:rPr lang="en-US" b="0" i="0" dirty="0" err="1">
                <a:solidFill>
                  <a:srgbClr val="495365"/>
                </a:solidFill>
                <a:effectLst/>
                <a:highlight>
                  <a:srgbClr val="FFFFFF"/>
                </a:highlight>
                <a:latin typeface="Arial" panose="020B0604020202020204" pitchFamily="34" charset="0"/>
              </a:rPr>
              <a:t>systmem</a:t>
            </a:r>
            <a:r>
              <a:rPr lang="en-US" b="0" i="0" dirty="0">
                <a:solidFill>
                  <a:srgbClr val="495365"/>
                </a:solidFill>
                <a:effectLst/>
                <a:highlight>
                  <a:srgbClr val="FFFFFF"/>
                </a:highlight>
                <a:latin typeface="Arial" panose="020B0604020202020204" pitchFamily="34" charset="0"/>
              </a:rPr>
              <a:t> was tuned to see how P and D gains affect the system behavior. </a:t>
            </a:r>
          </a:p>
          <a:p>
            <a:pPr algn="l" rtl="0"/>
            <a:endParaRPr lang="en-US" b="0" i="0" dirty="0">
              <a:solidFill>
                <a:srgbClr val="495365"/>
              </a:solidFill>
              <a:effectLst/>
              <a:highlight>
                <a:srgbClr val="FFFFFF"/>
              </a:highlight>
              <a:latin typeface="Arial" panose="020B0604020202020204" pitchFamily="34" charset="0"/>
            </a:endParaRPr>
          </a:p>
          <a:p>
            <a:pPr algn="l" rtl="0"/>
            <a:r>
              <a:rPr lang="en-US" b="0" i="0" dirty="0">
                <a:solidFill>
                  <a:srgbClr val="495365"/>
                </a:solidFill>
                <a:effectLst/>
                <a:highlight>
                  <a:srgbClr val="FFFFFF"/>
                </a:highlight>
                <a:latin typeface="Arial" panose="020B0604020202020204" pitchFamily="34" charset="0"/>
              </a:rPr>
              <a:t>The goal of this exercise was to make the closed loop system’s unit step response to have less than 0.25 seconds</a:t>
            </a:r>
            <a:endParaRPr lang="en-US" b="0" i="0" dirty="0">
              <a:solidFill>
                <a:srgbClr val="495365"/>
              </a:solidFill>
              <a:effectLst/>
              <a:highlight>
                <a:srgbClr val="FFFFFF"/>
              </a:highlight>
              <a:latin typeface="Lato" panose="020F0502020204030203" pitchFamily="34" charset="0"/>
            </a:endParaRPr>
          </a:p>
          <a:p>
            <a:pPr algn="l" rtl="0"/>
            <a:r>
              <a:rPr lang="en-US" b="0" i="0" dirty="0">
                <a:solidFill>
                  <a:srgbClr val="495365"/>
                </a:solidFill>
                <a:effectLst/>
                <a:highlight>
                  <a:srgbClr val="FFFFFF"/>
                </a:highlight>
                <a:latin typeface="Arial" panose="020B0604020202020204" pitchFamily="34" charset="0"/>
              </a:rPr>
              <a:t>of rise time (Tr), less than 30 % of over shoot (Po), and less than 2 seconds of settling time (Ts)</a:t>
            </a:r>
            <a:br>
              <a:rPr lang="en-US" b="0" i="0" dirty="0">
                <a:solidFill>
                  <a:srgbClr val="495365"/>
                </a:solidFill>
                <a:effectLst/>
                <a:highlight>
                  <a:srgbClr val="FFFFFF"/>
                </a:highlight>
                <a:latin typeface="Lato" panose="020F0502020204030203" pitchFamily="34" charset="0"/>
              </a:rPr>
            </a:br>
            <a:r>
              <a:rPr lang="en-US" b="0" i="0" dirty="0">
                <a:solidFill>
                  <a:srgbClr val="495365"/>
                </a:solidFill>
                <a:effectLst/>
                <a:highlight>
                  <a:srgbClr val="FFFFFF"/>
                </a:highlight>
                <a:latin typeface="Arial" panose="020B0604020202020204" pitchFamily="34" charset="0"/>
              </a:rPr>
              <a:t>to within 2 % of reference value. .This figure shows the step response of</a:t>
            </a:r>
            <a:br>
              <a:rPr lang="en-US" b="0" i="0" dirty="0">
                <a:solidFill>
                  <a:srgbClr val="495365"/>
                </a:solidFill>
                <a:effectLst/>
                <a:highlight>
                  <a:srgbClr val="FFFFFF"/>
                </a:highlight>
                <a:latin typeface="Lato" panose="020F0502020204030203" pitchFamily="34" charset="0"/>
              </a:rPr>
            </a:br>
            <a:r>
              <a:rPr lang="en-US" b="0" i="0" dirty="0">
                <a:solidFill>
                  <a:srgbClr val="495365"/>
                </a:solidFill>
                <a:effectLst/>
                <a:highlight>
                  <a:srgbClr val="FFFFFF"/>
                </a:highlight>
                <a:latin typeface="Arial" panose="020B0604020202020204" pitchFamily="34" charset="0"/>
              </a:rPr>
              <a:t>the closed loop system with the a specific gains I chose. </a:t>
            </a:r>
            <a:br>
              <a:rPr lang="en-US" b="0" i="0" dirty="0">
                <a:solidFill>
                  <a:srgbClr val="495365"/>
                </a:solidFill>
                <a:effectLst/>
                <a:highlight>
                  <a:srgbClr val="FFFFFF"/>
                </a:highlight>
                <a:latin typeface="Lato" panose="020F0502020204030203" pitchFamily="34" charset="0"/>
              </a:rPr>
            </a:br>
            <a:endParaRPr lang="en-US" b="0" i="0" dirty="0">
              <a:solidFill>
                <a:srgbClr val="495365"/>
              </a:solidFill>
              <a:effectLst/>
              <a:highlight>
                <a:srgbClr val="FFFFFF"/>
              </a:highlight>
              <a:latin typeface="Lato" panose="020F0502020204030203" pitchFamily="34" charset="0"/>
            </a:endParaRPr>
          </a:p>
          <a:p>
            <a:pPr algn="l" rtl="0"/>
            <a:endParaRPr lang="en-US" b="0" i="0" dirty="0">
              <a:solidFill>
                <a:srgbClr val="495365"/>
              </a:solidFill>
              <a:effectLst/>
              <a:highlight>
                <a:srgbClr val="FFFFFF"/>
              </a:highlight>
              <a:latin typeface="Lato" panose="020F0502020204030203" pitchFamily="34" charset="0"/>
            </a:endParaRPr>
          </a:p>
          <a:p>
            <a:pPr algn="l" rtl="0"/>
            <a:r>
              <a:rPr lang="en-US" b="0" i="0" dirty="0">
                <a:solidFill>
                  <a:srgbClr val="495365"/>
                </a:solidFill>
                <a:effectLst/>
                <a:highlight>
                  <a:srgbClr val="FFFFFF"/>
                </a:highlight>
                <a:latin typeface="Lato" panose="020F0502020204030203" pitchFamily="34" charset="0"/>
              </a:rPr>
              <a:t>Talk about how does PD affects the behavior*******************</a:t>
            </a:r>
          </a:p>
          <a:p>
            <a:pPr algn="l" rtl="0"/>
            <a:r>
              <a:rPr lang="en-US" b="0" i="0" dirty="0">
                <a:solidFill>
                  <a:srgbClr val="495365"/>
                </a:solidFill>
                <a:effectLst/>
                <a:highlight>
                  <a:srgbClr val="FFFFFF"/>
                </a:highlight>
                <a:latin typeface="Lato" panose="020F0502020204030203" pitchFamily="34" charset="0"/>
              </a:rPr>
              <a:t>Increasing P gain generally increases the speed of response say the reduce rise time and also reduces the </a:t>
            </a:r>
            <a:r>
              <a:rPr lang="en-US" b="0" i="0" dirty="0" err="1">
                <a:solidFill>
                  <a:srgbClr val="495365"/>
                </a:solidFill>
                <a:effectLst/>
                <a:highlight>
                  <a:srgbClr val="FFFFFF"/>
                </a:highlight>
                <a:latin typeface="Lato" panose="020F0502020204030203" pitchFamily="34" charset="0"/>
              </a:rPr>
              <a:t>setlting</a:t>
            </a:r>
            <a:r>
              <a:rPr lang="en-US" b="0" i="0" dirty="0">
                <a:solidFill>
                  <a:srgbClr val="495365"/>
                </a:solidFill>
                <a:effectLst/>
                <a:highlight>
                  <a:srgbClr val="FFFFFF"/>
                </a:highlight>
                <a:latin typeface="Lato" panose="020F0502020204030203" pitchFamily="34" charset="0"/>
              </a:rPr>
              <a:t> time.</a:t>
            </a:r>
          </a:p>
          <a:p>
            <a:pPr algn="l" rtl="0"/>
            <a:endParaRPr lang="en-US" b="0" i="0" dirty="0">
              <a:solidFill>
                <a:srgbClr val="495365"/>
              </a:solidFill>
              <a:effectLst/>
              <a:highlight>
                <a:srgbClr val="FFFFFF"/>
              </a:highlight>
              <a:latin typeface="Lato" panose="020F0502020204030203" pitchFamily="34" charset="0"/>
            </a:endParaRPr>
          </a:p>
          <a:p>
            <a:pPr algn="l" rtl="0"/>
            <a:r>
              <a:rPr lang="en-US" b="0" i="0" dirty="0">
                <a:solidFill>
                  <a:srgbClr val="495365"/>
                </a:solidFill>
                <a:effectLst/>
                <a:highlight>
                  <a:srgbClr val="FFFFFF"/>
                </a:highlight>
                <a:latin typeface="Lato" panose="020F0502020204030203" pitchFamily="34" charset="0"/>
              </a:rPr>
              <a:t>The D gain generally decreases overshoot, but also makes it more sensitive to noise and errors.</a:t>
            </a:r>
          </a:p>
          <a:p>
            <a:pPr algn="l" rtl="0"/>
            <a:endParaRPr lang="en-US" b="0" i="0" dirty="0">
              <a:solidFill>
                <a:srgbClr val="495365"/>
              </a:solidFill>
              <a:effectLst/>
              <a:highlight>
                <a:srgbClr val="FFFFFF"/>
              </a:highlight>
              <a:latin typeface="Lato" panose="020F0502020204030203" pitchFamily="34" charset="0"/>
            </a:endParaRPr>
          </a:p>
          <a:p>
            <a:pPr algn="l" rtl="0"/>
            <a:endParaRPr lang="en-US" b="0" i="0" dirty="0">
              <a:solidFill>
                <a:srgbClr val="495365"/>
              </a:solidFill>
              <a:effectLst/>
              <a:highlight>
                <a:srgbClr val="FFFFFF"/>
              </a:highlight>
              <a:latin typeface="Lato" panose="020F0502020204030203" pitchFamily="34" charset="0"/>
            </a:endParaRPr>
          </a:p>
          <a:p>
            <a:pPr algn="l" rtl="0"/>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E54F22B-1B02-4873-9C88-FE93B1047223}"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0706988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 actual tuning of attitude controller was really hard, because P and D gains were in matrix form for the </a:t>
            </a:r>
            <a:r>
              <a:rPr lang="en-US" dirty="0" err="1"/>
              <a:t>attiude</a:t>
            </a:r>
            <a:r>
              <a:rPr lang="en-US" dirty="0"/>
              <a:t>. I tuned it until the drone followed a desired circular and a designated height as closely as possible in a MATLAB simulation. Also I wanted the quad’s front to face the center of the circle throughout the flight.</a:t>
            </a:r>
          </a:p>
          <a:p>
            <a:endParaRPr lang="en-US" dirty="0"/>
          </a:p>
          <a:p>
            <a:r>
              <a:rPr lang="en-US" dirty="0"/>
              <a:t>In the left figure, you see the trajectory of the drone in the simulation as a blue line. It isn’t a perfect circle, but it kind of looks like a circle. The red arrows show you the direction of the quad’s “x-axis” or I can say the front of the quad. We see that mostly, it is facing towards the center of the circle. In the right figure, the goal was to get the drone to fly at 0 m, but I got as close as 0.15 m.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E54F22B-1B02-4873-9C88-FE93B1047223}"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2411527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also modeled Measurements from the GNSS antennas to find the position of the quad.</a:t>
            </a:r>
          </a:p>
          <a:p>
            <a:endParaRPr lang="en-US" dirty="0"/>
          </a:p>
          <a:p>
            <a:r>
              <a:rPr lang="en-US" dirty="0"/>
              <a:t>Here is the schematic of the GNSS antennas. There is one big reference antenna in the field, acting as an inertial reference frame.  Although it actually is not inertial, since it is rotating with the Earth, but the inertial sensor isn’t </a:t>
            </a:r>
            <a:r>
              <a:rPr lang="en-US" dirty="0" err="1"/>
              <a:t>sophisiticated</a:t>
            </a:r>
            <a:r>
              <a:rPr lang="en-US" dirty="0"/>
              <a:t> enough to know that, so I was able to assume that it is inertial.</a:t>
            </a:r>
          </a:p>
          <a:p>
            <a:endParaRPr lang="en-US" dirty="0"/>
          </a:p>
          <a:p>
            <a:endParaRPr lang="en-US" dirty="0"/>
          </a:p>
          <a:p>
            <a:endParaRPr lang="en-US" dirty="0"/>
          </a:p>
          <a:p>
            <a:r>
              <a:rPr lang="en-US" dirty="0"/>
              <a:t>And two additional antennas are attached to the drone at its center. </a:t>
            </a:r>
          </a:p>
          <a:p>
            <a:endParaRPr lang="en-US" dirty="0"/>
          </a:p>
          <a:p>
            <a:endParaRPr lang="en-US" dirty="0"/>
          </a:p>
          <a:p>
            <a:r>
              <a:rPr lang="en-US" dirty="0"/>
              <a:t>So in reality and if the drone was flying and receiving GNSS measurements, the actual drone would receive according to this diagram. The position of the primary antenna in reference to the fixed antenna, </a:t>
            </a:r>
            <a:r>
              <a:rPr lang="en-US" dirty="0" err="1"/>
              <a:t>rp</a:t>
            </a:r>
            <a:r>
              <a:rPr lang="en-US" dirty="0"/>
              <a:t>, and also the position of the secondary antenna in reference to the primary antenna, </a:t>
            </a:r>
            <a:r>
              <a:rPr lang="en-US" dirty="0" err="1"/>
              <a:t>rb</a:t>
            </a:r>
            <a:endParaRPr lang="en-US" dirty="0"/>
          </a:p>
          <a:p>
            <a:endParaRPr lang="en-US" dirty="0"/>
          </a:p>
          <a:p>
            <a:r>
              <a:rPr lang="en-US" dirty="0"/>
              <a:t>This measurement was emulated in the MATLAB simulation by taking the current actual position of the drone, adding antenna locations on the drone, and adding some noise.</a:t>
            </a:r>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E54F22B-1B02-4873-9C88-FE93B1047223}"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4011112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the </a:t>
            </a:r>
            <a:r>
              <a:rPr lang="en-US" dirty="0" err="1"/>
              <a:t>eqeuation</a:t>
            </a:r>
            <a:r>
              <a:rPr lang="en-US" dirty="0"/>
              <a:t> of model for IMU </a:t>
            </a:r>
            <a:r>
              <a:rPr lang="en-US" dirty="0" err="1"/>
              <a:t>measurments</a:t>
            </a:r>
            <a:r>
              <a:rPr lang="en-US" dirty="0"/>
              <a:t>.  The accelerometer measurement accounts for the </a:t>
            </a:r>
            <a:r>
              <a:rPr lang="en-US" dirty="0" err="1"/>
              <a:t>accleartion</a:t>
            </a:r>
            <a:r>
              <a:rPr lang="en-US" dirty="0"/>
              <a:t> of itself, gravity and the bias noted as </a:t>
            </a:r>
            <a:r>
              <a:rPr lang="en-US" dirty="0" err="1"/>
              <a:t>ba</a:t>
            </a:r>
            <a:r>
              <a:rPr lang="en-US" dirty="0"/>
              <a:t> and noise Va.</a:t>
            </a:r>
          </a:p>
          <a:p>
            <a:endParaRPr lang="en-US" dirty="0"/>
          </a:p>
          <a:p>
            <a:r>
              <a:rPr lang="en-US" dirty="0"/>
              <a:t>The </a:t>
            </a:r>
            <a:r>
              <a:rPr lang="en-US" dirty="0" err="1"/>
              <a:t>accleartion</a:t>
            </a:r>
            <a:r>
              <a:rPr lang="en-US" dirty="0"/>
              <a:t> term is defined in the equation below, the regular </a:t>
            </a:r>
            <a:r>
              <a:rPr lang="en-US" dirty="0" err="1"/>
              <a:t>asccleartion</a:t>
            </a:r>
            <a:r>
              <a:rPr lang="en-US" dirty="0"/>
              <a:t> equation lot of you know, but for this, I assumed the origin of the </a:t>
            </a:r>
            <a:r>
              <a:rPr lang="en-US" dirty="0" err="1"/>
              <a:t>acclearomter</a:t>
            </a:r>
            <a:r>
              <a:rPr lang="en-US" dirty="0"/>
              <a:t> was fixed to the origin of the Body, which </a:t>
            </a:r>
            <a:r>
              <a:rPr lang="en-US" dirty="0" err="1"/>
              <a:t>cancles</a:t>
            </a:r>
            <a:r>
              <a:rPr lang="en-US" dirty="0"/>
              <a:t> out these terms.</a:t>
            </a:r>
          </a:p>
          <a:p>
            <a:endParaRPr lang="en-US" dirty="0"/>
          </a:p>
          <a:p>
            <a:endParaRPr lang="en-US" dirty="0"/>
          </a:p>
          <a:p>
            <a:endParaRPr lang="en-US" dirty="0"/>
          </a:p>
          <a:p>
            <a:endParaRPr lang="en-US" dirty="0"/>
          </a:p>
          <a:p>
            <a:r>
              <a:rPr lang="en-US" dirty="0"/>
              <a:t>So essentially this FB  bar omega b bar equation is what defined the IMU model.</a:t>
            </a:r>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E54F22B-1B02-4873-9C88-FE93B1047223}"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40043582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Lastly, additional </a:t>
            </a:r>
            <a:r>
              <a:rPr lang="en-US" dirty="0" err="1"/>
              <a:t>modleing</a:t>
            </a:r>
            <a:r>
              <a:rPr lang="en-US" dirty="0"/>
              <a:t> and tool I used to complete the simulation were the camera model to detect the ballons, and the unscented </a:t>
            </a:r>
            <a:r>
              <a:rPr lang="en-US" dirty="0" err="1"/>
              <a:t>Kalment</a:t>
            </a:r>
            <a:r>
              <a:rPr lang="en-US" dirty="0"/>
              <a:t> filter on MATLAB that my professor provided for us for better state estimates.</a:t>
            </a:r>
          </a:p>
          <a:p>
            <a:endParaRPr lang="en-US" dirty="0"/>
          </a:p>
          <a:p>
            <a:r>
              <a:rPr lang="en-US" dirty="0"/>
              <a:t>With all of these models, I simulated how well the drone achieves the goal in the simulation environment, which is to follow the reference trajectory and maintain 0m altitude.   In the next slide you will see the result of the MATLAB simulation I ran, and the reference trajectory I fed into it was a path determined by an algorithm that uses A* method I developed in C++, which I will explain more later.</a:t>
            </a:r>
          </a:p>
          <a:p>
            <a:endParaRPr lang="en-US" dirty="0"/>
          </a:p>
          <a:p>
            <a:r>
              <a:rPr lang="en-US" dirty="0"/>
              <a:t>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E54F22B-1B02-4873-9C88-FE93B1047223}"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0025384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see here that the drone </a:t>
            </a:r>
            <a:r>
              <a:rPr lang="en-US" dirty="0" err="1"/>
              <a:t>fooloows</a:t>
            </a:r>
            <a:r>
              <a:rPr lang="en-US" dirty="0"/>
              <a:t> a certain trajectory and the x-axis or the red line always points towards the direction of travel of the drone.</a:t>
            </a:r>
          </a:p>
          <a:p>
            <a:endParaRPr lang="en-US" dirty="0"/>
          </a:p>
          <a:p>
            <a:endParaRPr lang="en-US" dirty="0"/>
          </a:p>
          <a:p>
            <a:r>
              <a:rPr lang="en-US" dirty="0"/>
              <a:t>After seeing the controllers working well in the simulation,  I now moved on to implementing a path finding algorithm on C++</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E54F22B-1B02-4873-9C88-FE93B1047223}"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4742198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were three options I considered. Depth First </a:t>
            </a:r>
            <a:r>
              <a:rPr lang="en-US" dirty="0" err="1"/>
              <a:t>Serach</a:t>
            </a:r>
            <a:r>
              <a:rPr lang="en-US" dirty="0"/>
              <a:t> DFS, Dijkstra’s algorithm and A* method. </a:t>
            </a:r>
          </a:p>
          <a:p>
            <a:endParaRPr lang="en-US" dirty="0"/>
          </a:p>
          <a:p>
            <a:r>
              <a:rPr lang="en-US" dirty="0"/>
              <a:t>How I chose one algorithm to implement was based the two </a:t>
            </a:r>
            <a:r>
              <a:rPr lang="en-US" dirty="0" err="1"/>
              <a:t>criterias</a:t>
            </a:r>
            <a:r>
              <a:rPr lang="en-US" dirty="0"/>
              <a:t>.</a:t>
            </a:r>
          </a:p>
          <a:p>
            <a:r>
              <a:rPr lang="en-US" dirty="0"/>
              <a:t>The number of nodes explored, number of nodes in path. If I explain what the picture on all the way to the right is, I think it will help understand the first criteria.</a:t>
            </a:r>
          </a:p>
          <a:p>
            <a:endParaRPr lang="en-US" dirty="0"/>
          </a:p>
          <a:p>
            <a:r>
              <a:rPr lang="en-US" dirty="0"/>
              <a:t>Say a field can be gridded into cells and mapped into nodes. Like the picture you see all the way to the right. The nodes exists at the </a:t>
            </a:r>
            <a:r>
              <a:rPr lang="en-US" dirty="0" err="1"/>
              <a:t>vcenter</a:t>
            </a:r>
            <a:r>
              <a:rPr lang="en-US" dirty="0"/>
              <a:t> of each rectangular cells. The red cells represent obstacles that the drone cannot go to.</a:t>
            </a:r>
          </a:p>
          <a:p>
            <a:endParaRPr lang="en-US" dirty="0"/>
          </a:p>
          <a:p>
            <a:r>
              <a:rPr lang="en-US" dirty="0"/>
              <a:t>This sort of mapping of a field is what was provided for the actual competition. The professor gave us the 3D occupancy grid that represented the actual field that the drone flew on. </a:t>
            </a:r>
          </a:p>
          <a:p>
            <a:endParaRPr lang="en-US" dirty="0"/>
          </a:p>
          <a:p>
            <a:r>
              <a:rPr lang="en-US" dirty="0"/>
              <a:t>So for selecting an algorithm, I used a much smaller scale and simpler 2D occupancy grid that you are seeing right here on the top right. </a:t>
            </a:r>
          </a:p>
          <a:p>
            <a:endParaRPr lang="en-US" dirty="0"/>
          </a:p>
          <a:p>
            <a:r>
              <a:rPr lang="en-US" dirty="0"/>
              <a:t>So back to talking about the criteria. Starting with the first criteria, So the three </a:t>
            </a:r>
            <a:r>
              <a:rPr lang="en-US" dirty="0" err="1"/>
              <a:t>algorithsm</a:t>
            </a:r>
            <a:r>
              <a:rPr lang="en-US" dirty="0"/>
              <a:t> have different ways of selecting which cells or nodes should be explored or not. And sometimes that algorithm could explore multiple “incorrect path” before it finds the “correct path”  or other times the algorithm is smart enough to weed out certain cells right away to find the “CORRECT” path instantly  without exploring other “incorrect paths”. Definitely I should prefer the latter situation, so that’s what the first criteria measures. </a:t>
            </a:r>
          </a:p>
          <a:p>
            <a:endParaRPr lang="en-US" dirty="0"/>
          </a:p>
          <a:p>
            <a:r>
              <a:rPr lang="en-US" dirty="0"/>
              <a:t>For the second one, it’s a much simpler criteria, that is the determined path has to be the shortest possible way, since this competition is time sensitive. For example, say if both the DFS algorithm and A* algorithm explored the same number of nodes to find its path, but obviously I would choose A* because the path it found is much shorter than the one found by DFS.</a:t>
            </a:r>
          </a:p>
          <a:p>
            <a:endParaRPr lang="en-US" dirty="0"/>
          </a:p>
          <a:p>
            <a:r>
              <a:rPr lang="en-US" dirty="0"/>
              <a:t>So with those criteria and also clearly seen from these pictures, </a:t>
            </a:r>
          </a:p>
          <a:p>
            <a:r>
              <a:rPr lang="en-US" dirty="0"/>
              <a:t>I coded all of them in C++ and tested them in the 2D test occupancy grid</a:t>
            </a:r>
          </a:p>
          <a:p>
            <a:r>
              <a:rPr lang="en-US" dirty="0"/>
              <a:t>The A* method was the most efficient path finding algorithm that explores the lest number of nodes and had least number of nodes in path.</a:t>
            </a:r>
          </a:p>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you will see how the C++ A* algorithm I worked on  looks like in the game engine simulation I was provided to work with. </a:t>
            </a:r>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E54F22B-1B02-4873-9C88-FE93B1047223}"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8693752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6C356D-94A5-8F06-833E-0DA6B5FEAFA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A5EA170-E386-39E4-78BE-5237FB36906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C744FD2-2B3D-704A-9644-34F473DD274E}"/>
              </a:ext>
            </a:extLst>
          </p:cNvPr>
          <p:cNvSpPr>
            <a:spLocks noGrp="1"/>
          </p:cNvSpPr>
          <p:nvPr>
            <p:ph type="dt" sz="half" idx="10"/>
          </p:nvPr>
        </p:nvSpPr>
        <p:spPr/>
        <p:txBody>
          <a:bodyPr/>
          <a:lstStyle/>
          <a:p>
            <a:fld id="{63B3D364-4749-466F-82A2-557D69706AF8}" type="datetimeFigureOut">
              <a:rPr lang="en-US" smtClean="0"/>
              <a:t>7/23/2024</a:t>
            </a:fld>
            <a:endParaRPr lang="en-US"/>
          </a:p>
        </p:txBody>
      </p:sp>
      <p:sp>
        <p:nvSpPr>
          <p:cNvPr id="5" name="Footer Placeholder 4">
            <a:extLst>
              <a:ext uri="{FF2B5EF4-FFF2-40B4-BE49-F238E27FC236}">
                <a16:creationId xmlns:a16="http://schemas.microsoft.com/office/drawing/2014/main" id="{B04B6D60-5460-05BA-AA1E-814CF9C25B5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112909A-CBBC-F1E7-1325-A0DECA1CAF33}"/>
              </a:ext>
            </a:extLst>
          </p:cNvPr>
          <p:cNvSpPr>
            <a:spLocks noGrp="1"/>
          </p:cNvSpPr>
          <p:nvPr>
            <p:ph type="sldNum" sz="quarter" idx="12"/>
          </p:nvPr>
        </p:nvSpPr>
        <p:spPr/>
        <p:txBody>
          <a:bodyPr/>
          <a:lstStyle/>
          <a:p>
            <a:fld id="{FC267734-B556-431D-A61A-22ABFDA7AF44}" type="slidenum">
              <a:rPr lang="en-US" smtClean="0"/>
              <a:t>‹#›</a:t>
            </a:fld>
            <a:endParaRPr lang="en-US"/>
          </a:p>
        </p:txBody>
      </p:sp>
    </p:spTree>
    <p:extLst>
      <p:ext uri="{BB962C8B-B14F-4D97-AF65-F5344CB8AC3E}">
        <p14:creationId xmlns:p14="http://schemas.microsoft.com/office/powerpoint/2010/main" val="24337005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0D9025-BB37-875A-8402-F83910ABDCF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47153FF-9176-D3FE-6866-EB30B75CA23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51508C0-C3CA-6347-B640-4854C47FEFEF}"/>
              </a:ext>
            </a:extLst>
          </p:cNvPr>
          <p:cNvSpPr>
            <a:spLocks noGrp="1"/>
          </p:cNvSpPr>
          <p:nvPr>
            <p:ph type="dt" sz="half" idx="10"/>
          </p:nvPr>
        </p:nvSpPr>
        <p:spPr/>
        <p:txBody>
          <a:bodyPr/>
          <a:lstStyle/>
          <a:p>
            <a:fld id="{63B3D364-4749-466F-82A2-557D69706AF8}" type="datetimeFigureOut">
              <a:rPr lang="en-US" smtClean="0"/>
              <a:t>7/23/2024</a:t>
            </a:fld>
            <a:endParaRPr lang="en-US"/>
          </a:p>
        </p:txBody>
      </p:sp>
      <p:sp>
        <p:nvSpPr>
          <p:cNvPr id="5" name="Footer Placeholder 4">
            <a:extLst>
              <a:ext uri="{FF2B5EF4-FFF2-40B4-BE49-F238E27FC236}">
                <a16:creationId xmlns:a16="http://schemas.microsoft.com/office/drawing/2014/main" id="{D505BA97-EE45-4079-8856-C216629C2ED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50EB2F5-D3CD-F867-E577-1842C7D4C0C2}"/>
              </a:ext>
            </a:extLst>
          </p:cNvPr>
          <p:cNvSpPr>
            <a:spLocks noGrp="1"/>
          </p:cNvSpPr>
          <p:nvPr>
            <p:ph type="sldNum" sz="quarter" idx="12"/>
          </p:nvPr>
        </p:nvSpPr>
        <p:spPr/>
        <p:txBody>
          <a:bodyPr/>
          <a:lstStyle/>
          <a:p>
            <a:fld id="{FC267734-B556-431D-A61A-22ABFDA7AF44}" type="slidenum">
              <a:rPr lang="en-US" smtClean="0"/>
              <a:t>‹#›</a:t>
            </a:fld>
            <a:endParaRPr lang="en-US"/>
          </a:p>
        </p:txBody>
      </p:sp>
    </p:spTree>
    <p:extLst>
      <p:ext uri="{BB962C8B-B14F-4D97-AF65-F5344CB8AC3E}">
        <p14:creationId xmlns:p14="http://schemas.microsoft.com/office/powerpoint/2010/main" val="39927882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E3BAEC6-847D-C69E-8499-A7EC75E1143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59D1F6A-D267-2BC9-287E-832FE2768F2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B466B7D-4A23-1901-9267-C65EEFEEFFE0}"/>
              </a:ext>
            </a:extLst>
          </p:cNvPr>
          <p:cNvSpPr>
            <a:spLocks noGrp="1"/>
          </p:cNvSpPr>
          <p:nvPr>
            <p:ph type="dt" sz="half" idx="10"/>
          </p:nvPr>
        </p:nvSpPr>
        <p:spPr/>
        <p:txBody>
          <a:bodyPr/>
          <a:lstStyle/>
          <a:p>
            <a:fld id="{63B3D364-4749-466F-82A2-557D69706AF8}" type="datetimeFigureOut">
              <a:rPr lang="en-US" smtClean="0"/>
              <a:t>7/23/2024</a:t>
            </a:fld>
            <a:endParaRPr lang="en-US"/>
          </a:p>
        </p:txBody>
      </p:sp>
      <p:sp>
        <p:nvSpPr>
          <p:cNvPr id="5" name="Footer Placeholder 4">
            <a:extLst>
              <a:ext uri="{FF2B5EF4-FFF2-40B4-BE49-F238E27FC236}">
                <a16:creationId xmlns:a16="http://schemas.microsoft.com/office/drawing/2014/main" id="{9CCF5862-2F3C-995D-8D02-362130DD7DC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32AA359-55E1-AAA9-A143-0848C8D60F97}"/>
              </a:ext>
            </a:extLst>
          </p:cNvPr>
          <p:cNvSpPr>
            <a:spLocks noGrp="1"/>
          </p:cNvSpPr>
          <p:nvPr>
            <p:ph type="sldNum" sz="quarter" idx="12"/>
          </p:nvPr>
        </p:nvSpPr>
        <p:spPr/>
        <p:txBody>
          <a:bodyPr/>
          <a:lstStyle/>
          <a:p>
            <a:fld id="{FC267734-B556-431D-A61A-22ABFDA7AF44}" type="slidenum">
              <a:rPr lang="en-US" smtClean="0"/>
              <a:t>‹#›</a:t>
            </a:fld>
            <a:endParaRPr lang="en-US"/>
          </a:p>
        </p:txBody>
      </p:sp>
    </p:spTree>
    <p:extLst>
      <p:ext uri="{BB962C8B-B14F-4D97-AF65-F5344CB8AC3E}">
        <p14:creationId xmlns:p14="http://schemas.microsoft.com/office/powerpoint/2010/main" val="21668260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C73972-862B-9A34-71F7-9368031E0E3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C95D77B-D91A-624A-32B9-2FC878AE395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8A80A11-447E-E869-8770-0871D9F48DF2}"/>
              </a:ext>
            </a:extLst>
          </p:cNvPr>
          <p:cNvSpPr>
            <a:spLocks noGrp="1"/>
          </p:cNvSpPr>
          <p:nvPr>
            <p:ph type="dt" sz="half" idx="10"/>
          </p:nvPr>
        </p:nvSpPr>
        <p:spPr/>
        <p:txBody>
          <a:bodyPr/>
          <a:lstStyle/>
          <a:p>
            <a:fld id="{2DD1A09F-72C4-4411-97A4-913FDB3DE689}" type="datetimeFigureOut">
              <a:rPr lang="en-US" smtClean="0"/>
              <a:t>7/23/2024</a:t>
            </a:fld>
            <a:endParaRPr lang="en-US"/>
          </a:p>
        </p:txBody>
      </p:sp>
      <p:sp>
        <p:nvSpPr>
          <p:cNvPr id="5" name="Footer Placeholder 4">
            <a:extLst>
              <a:ext uri="{FF2B5EF4-FFF2-40B4-BE49-F238E27FC236}">
                <a16:creationId xmlns:a16="http://schemas.microsoft.com/office/drawing/2014/main" id="{6FFE16B2-0660-ACB9-F82B-BD6594AB8B3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295F60F-D17A-FEDD-A2BA-97F0AC9ECFFD}"/>
              </a:ext>
            </a:extLst>
          </p:cNvPr>
          <p:cNvSpPr>
            <a:spLocks noGrp="1"/>
          </p:cNvSpPr>
          <p:nvPr>
            <p:ph type="sldNum" sz="quarter" idx="12"/>
          </p:nvPr>
        </p:nvSpPr>
        <p:spPr/>
        <p:txBody>
          <a:bodyPr/>
          <a:lstStyle/>
          <a:p>
            <a:fld id="{9A469A86-436F-4F0E-A8F2-78B28DE7B97A}" type="slidenum">
              <a:rPr lang="en-US" smtClean="0"/>
              <a:t>‹#›</a:t>
            </a:fld>
            <a:endParaRPr lang="en-US"/>
          </a:p>
        </p:txBody>
      </p:sp>
    </p:spTree>
    <p:extLst>
      <p:ext uri="{BB962C8B-B14F-4D97-AF65-F5344CB8AC3E}">
        <p14:creationId xmlns:p14="http://schemas.microsoft.com/office/powerpoint/2010/main" val="351979342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D7773F-8322-ADFA-700F-4102E33A964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83838C7-8125-0F67-ED95-93B963CB4BE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349786-4579-8E9B-8457-66D682B50CB1}"/>
              </a:ext>
            </a:extLst>
          </p:cNvPr>
          <p:cNvSpPr>
            <a:spLocks noGrp="1"/>
          </p:cNvSpPr>
          <p:nvPr>
            <p:ph type="dt" sz="half" idx="10"/>
          </p:nvPr>
        </p:nvSpPr>
        <p:spPr/>
        <p:txBody>
          <a:bodyPr/>
          <a:lstStyle/>
          <a:p>
            <a:fld id="{2DD1A09F-72C4-4411-97A4-913FDB3DE689}" type="datetimeFigureOut">
              <a:rPr lang="en-US" smtClean="0"/>
              <a:t>7/23/2024</a:t>
            </a:fld>
            <a:endParaRPr lang="en-US"/>
          </a:p>
        </p:txBody>
      </p:sp>
      <p:sp>
        <p:nvSpPr>
          <p:cNvPr id="5" name="Footer Placeholder 4">
            <a:extLst>
              <a:ext uri="{FF2B5EF4-FFF2-40B4-BE49-F238E27FC236}">
                <a16:creationId xmlns:a16="http://schemas.microsoft.com/office/drawing/2014/main" id="{D7087633-4162-7BC4-079F-EAEB0805D89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60B5791-0A2A-2F90-D491-E3F8765B031E}"/>
              </a:ext>
            </a:extLst>
          </p:cNvPr>
          <p:cNvSpPr>
            <a:spLocks noGrp="1"/>
          </p:cNvSpPr>
          <p:nvPr>
            <p:ph type="sldNum" sz="quarter" idx="12"/>
          </p:nvPr>
        </p:nvSpPr>
        <p:spPr/>
        <p:txBody>
          <a:bodyPr/>
          <a:lstStyle/>
          <a:p>
            <a:fld id="{9A469A86-436F-4F0E-A8F2-78B28DE7B97A}" type="slidenum">
              <a:rPr lang="en-US" smtClean="0"/>
              <a:t>‹#›</a:t>
            </a:fld>
            <a:endParaRPr lang="en-US"/>
          </a:p>
        </p:txBody>
      </p:sp>
    </p:spTree>
    <p:extLst>
      <p:ext uri="{BB962C8B-B14F-4D97-AF65-F5344CB8AC3E}">
        <p14:creationId xmlns:p14="http://schemas.microsoft.com/office/powerpoint/2010/main" val="711832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1885BA-E7B6-75F5-FE72-6A0ABDBDECB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B1FE423-69AC-8937-F677-BB68610FD157}"/>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E12361E-BA08-2A6C-9552-BA888020AC41}"/>
              </a:ext>
            </a:extLst>
          </p:cNvPr>
          <p:cNvSpPr>
            <a:spLocks noGrp="1"/>
          </p:cNvSpPr>
          <p:nvPr>
            <p:ph type="dt" sz="half" idx="10"/>
          </p:nvPr>
        </p:nvSpPr>
        <p:spPr/>
        <p:txBody>
          <a:bodyPr/>
          <a:lstStyle/>
          <a:p>
            <a:fld id="{2DD1A09F-72C4-4411-97A4-913FDB3DE689}" type="datetimeFigureOut">
              <a:rPr lang="en-US" smtClean="0"/>
              <a:t>7/23/2024</a:t>
            </a:fld>
            <a:endParaRPr lang="en-US"/>
          </a:p>
        </p:txBody>
      </p:sp>
      <p:sp>
        <p:nvSpPr>
          <p:cNvPr id="5" name="Footer Placeholder 4">
            <a:extLst>
              <a:ext uri="{FF2B5EF4-FFF2-40B4-BE49-F238E27FC236}">
                <a16:creationId xmlns:a16="http://schemas.microsoft.com/office/drawing/2014/main" id="{9AFA5BAE-D3B8-2437-8A8D-872954913F5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82869C-6B37-488B-6DF9-203AC406BB32}"/>
              </a:ext>
            </a:extLst>
          </p:cNvPr>
          <p:cNvSpPr>
            <a:spLocks noGrp="1"/>
          </p:cNvSpPr>
          <p:nvPr>
            <p:ph type="sldNum" sz="quarter" idx="12"/>
          </p:nvPr>
        </p:nvSpPr>
        <p:spPr/>
        <p:txBody>
          <a:bodyPr/>
          <a:lstStyle/>
          <a:p>
            <a:fld id="{9A469A86-436F-4F0E-A8F2-78B28DE7B97A}" type="slidenum">
              <a:rPr lang="en-US" smtClean="0"/>
              <a:t>‹#›</a:t>
            </a:fld>
            <a:endParaRPr lang="en-US"/>
          </a:p>
        </p:txBody>
      </p:sp>
    </p:spTree>
    <p:extLst>
      <p:ext uri="{BB962C8B-B14F-4D97-AF65-F5344CB8AC3E}">
        <p14:creationId xmlns:p14="http://schemas.microsoft.com/office/powerpoint/2010/main" val="121718796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753868-C22F-75E4-8136-948ADD729E7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3C22EF9-D909-CF24-3C77-E5EC3F1CEE9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2074A15-9BC8-2CD3-5F43-7E6FEAC8C76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466D2B0-57DD-F212-7261-9B6A517188D5}"/>
              </a:ext>
            </a:extLst>
          </p:cNvPr>
          <p:cNvSpPr>
            <a:spLocks noGrp="1"/>
          </p:cNvSpPr>
          <p:nvPr>
            <p:ph type="dt" sz="half" idx="10"/>
          </p:nvPr>
        </p:nvSpPr>
        <p:spPr/>
        <p:txBody>
          <a:bodyPr/>
          <a:lstStyle/>
          <a:p>
            <a:fld id="{2DD1A09F-72C4-4411-97A4-913FDB3DE689}" type="datetimeFigureOut">
              <a:rPr lang="en-US" smtClean="0"/>
              <a:t>7/23/2024</a:t>
            </a:fld>
            <a:endParaRPr lang="en-US"/>
          </a:p>
        </p:txBody>
      </p:sp>
      <p:sp>
        <p:nvSpPr>
          <p:cNvPr id="6" name="Footer Placeholder 5">
            <a:extLst>
              <a:ext uri="{FF2B5EF4-FFF2-40B4-BE49-F238E27FC236}">
                <a16:creationId xmlns:a16="http://schemas.microsoft.com/office/drawing/2014/main" id="{7BF31C62-3CA0-58AF-06CC-19C6C0C8A8A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F8B42C1-46A0-B19F-963C-E35F36F6A049}"/>
              </a:ext>
            </a:extLst>
          </p:cNvPr>
          <p:cNvSpPr>
            <a:spLocks noGrp="1"/>
          </p:cNvSpPr>
          <p:nvPr>
            <p:ph type="sldNum" sz="quarter" idx="12"/>
          </p:nvPr>
        </p:nvSpPr>
        <p:spPr/>
        <p:txBody>
          <a:bodyPr/>
          <a:lstStyle/>
          <a:p>
            <a:fld id="{9A469A86-436F-4F0E-A8F2-78B28DE7B97A}" type="slidenum">
              <a:rPr lang="en-US" smtClean="0"/>
              <a:t>‹#›</a:t>
            </a:fld>
            <a:endParaRPr lang="en-US"/>
          </a:p>
        </p:txBody>
      </p:sp>
    </p:spTree>
    <p:extLst>
      <p:ext uri="{BB962C8B-B14F-4D97-AF65-F5344CB8AC3E}">
        <p14:creationId xmlns:p14="http://schemas.microsoft.com/office/powerpoint/2010/main" val="305319237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E12A30-E4F9-CD68-D811-ED0D4612555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B1F14E2-B1C3-D2A4-C0F8-FF85F6A944F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BBF6C1E-D99D-5A06-5846-1CF2365F6F3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867CA50-C8E6-F5FF-E69B-7BDFA8C3AD6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0029AAC-18B6-0604-2D69-7C90324EED3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3DAAAAA-CA6F-5A13-F008-D536895CDCEB}"/>
              </a:ext>
            </a:extLst>
          </p:cNvPr>
          <p:cNvSpPr>
            <a:spLocks noGrp="1"/>
          </p:cNvSpPr>
          <p:nvPr>
            <p:ph type="dt" sz="half" idx="10"/>
          </p:nvPr>
        </p:nvSpPr>
        <p:spPr/>
        <p:txBody>
          <a:bodyPr/>
          <a:lstStyle/>
          <a:p>
            <a:fld id="{2DD1A09F-72C4-4411-97A4-913FDB3DE689}" type="datetimeFigureOut">
              <a:rPr lang="en-US" smtClean="0"/>
              <a:t>7/23/2024</a:t>
            </a:fld>
            <a:endParaRPr lang="en-US"/>
          </a:p>
        </p:txBody>
      </p:sp>
      <p:sp>
        <p:nvSpPr>
          <p:cNvPr id="8" name="Footer Placeholder 7">
            <a:extLst>
              <a:ext uri="{FF2B5EF4-FFF2-40B4-BE49-F238E27FC236}">
                <a16:creationId xmlns:a16="http://schemas.microsoft.com/office/drawing/2014/main" id="{95169500-DB71-3307-2848-1087727A712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4CE41E5-4527-9C34-DDB3-DE8DB0C7F12D}"/>
              </a:ext>
            </a:extLst>
          </p:cNvPr>
          <p:cNvSpPr>
            <a:spLocks noGrp="1"/>
          </p:cNvSpPr>
          <p:nvPr>
            <p:ph type="sldNum" sz="quarter" idx="12"/>
          </p:nvPr>
        </p:nvSpPr>
        <p:spPr/>
        <p:txBody>
          <a:bodyPr/>
          <a:lstStyle/>
          <a:p>
            <a:fld id="{9A469A86-436F-4F0E-A8F2-78B28DE7B97A}" type="slidenum">
              <a:rPr lang="en-US" smtClean="0"/>
              <a:t>‹#›</a:t>
            </a:fld>
            <a:endParaRPr lang="en-US"/>
          </a:p>
        </p:txBody>
      </p:sp>
    </p:spTree>
    <p:extLst>
      <p:ext uri="{BB962C8B-B14F-4D97-AF65-F5344CB8AC3E}">
        <p14:creationId xmlns:p14="http://schemas.microsoft.com/office/powerpoint/2010/main" val="241213842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8131F6-75CD-AD8F-2213-F271F40DF70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55F40BC-B494-7353-1310-682CAA8699BF}"/>
              </a:ext>
            </a:extLst>
          </p:cNvPr>
          <p:cNvSpPr>
            <a:spLocks noGrp="1"/>
          </p:cNvSpPr>
          <p:nvPr>
            <p:ph type="dt" sz="half" idx="10"/>
          </p:nvPr>
        </p:nvSpPr>
        <p:spPr/>
        <p:txBody>
          <a:bodyPr/>
          <a:lstStyle/>
          <a:p>
            <a:fld id="{2DD1A09F-72C4-4411-97A4-913FDB3DE689}" type="datetimeFigureOut">
              <a:rPr lang="en-US" smtClean="0"/>
              <a:t>7/23/2024</a:t>
            </a:fld>
            <a:endParaRPr lang="en-US"/>
          </a:p>
        </p:txBody>
      </p:sp>
      <p:sp>
        <p:nvSpPr>
          <p:cNvPr id="4" name="Footer Placeholder 3">
            <a:extLst>
              <a:ext uri="{FF2B5EF4-FFF2-40B4-BE49-F238E27FC236}">
                <a16:creationId xmlns:a16="http://schemas.microsoft.com/office/drawing/2014/main" id="{EF5D0B5B-B68A-056C-9B69-5903A129565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67D59AD-A91C-83AC-EBC8-B95772A1ACDA}"/>
              </a:ext>
            </a:extLst>
          </p:cNvPr>
          <p:cNvSpPr>
            <a:spLocks noGrp="1"/>
          </p:cNvSpPr>
          <p:nvPr>
            <p:ph type="sldNum" sz="quarter" idx="12"/>
          </p:nvPr>
        </p:nvSpPr>
        <p:spPr/>
        <p:txBody>
          <a:bodyPr/>
          <a:lstStyle/>
          <a:p>
            <a:fld id="{9A469A86-436F-4F0E-A8F2-78B28DE7B97A}" type="slidenum">
              <a:rPr lang="en-US" smtClean="0"/>
              <a:t>‹#›</a:t>
            </a:fld>
            <a:endParaRPr lang="en-US"/>
          </a:p>
        </p:txBody>
      </p:sp>
    </p:spTree>
    <p:extLst>
      <p:ext uri="{BB962C8B-B14F-4D97-AF65-F5344CB8AC3E}">
        <p14:creationId xmlns:p14="http://schemas.microsoft.com/office/powerpoint/2010/main" val="419680414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209E418-59CE-8B76-EE13-87A78885DD06}"/>
              </a:ext>
            </a:extLst>
          </p:cNvPr>
          <p:cNvSpPr>
            <a:spLocks noGrp="1"/>
          </p:cNvSpPr>
          <p:nvPr>
            <p:ph type="dt" sz="half" idx="10"/>
          </p:nvPr>
        </p:nvSpPr>
        <p:spPr/>
        <p:txBody>
          <a:bodyPr/>
          <a:lstStyle/>
          <a:p>
            <a:fld id="{2DD1A09F-72C4-4411-97A4-913FDB3DE689}" type="datetimeFigureOut">
              <a:rPr lang="en-US" smtClean="0"/>
              <a:t>7/23/2024</a:t>
            </a:fld>
            <a:endParaRPr lang="en-US"/>
          </a:p>
        </p:txBody>
      </p:sp>
      <p:sp>
        <p:nvSpPr>
          <p:cNvPr id="3" name="Footer Placeholder 2">
            <a:extLst>
              <a:ext uri="{FF2B5EF4-FFF2-40B4-BE49-F238E27FC236}">
                <a16:creationId xmlns:a16="http://schemas.microsoft.com/office/drawing/2014/main" id="{D85E939C-DBA1-23FE-DD13-B787880EC69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E9D2689-632E-7594-B348-B750E7E22A72}"/>
              </a:ext>
            </a:extLst>
          </p:cNvPr>
          <p:cNvSpPr>
            <a:spLocks noGrp="1"/>
          </p:cNvSpPr>
          <p:nvPr>
            <p:ph type="sldNum" sz="quarter" idx="12"/>
          </p:nvPr>
        </p:nvSpPr>
        <p:spPr/>
        <p:txBody>
          <a:bodyPr/>
          <a:lstStyle/>
          <a:p>
            <a:fld id="{9A469A86-436F-4F0E-A8F2-78B28DE7B97A}" type="slidenum">
              <a:rPr lang="en-US" smtClean="0"/>
              <a:t>‹#›</a:t>
            </a:fld>
            <a:endParaRPr lang="en-US"/>
          </a:p>
        </p:txBody>
      </p:sp>
    </p:spTree>
    <p:extLst>
      <p:ext uri="{BB962C8B-B14F-4D97-AF65-F5344CB8AC3E}">
        <p14:creationId xmlns:p14="http://schemas.microsoft.com/office/powerpoint/2010/main" val="168863251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EB7B29-E6D6-7338-2CC6-6EB923CC12F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973EF46-40A9-FE78-9645-2883967DFCB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B6EEB8B-4DD2-389F-D086-3A1DDBE69B4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BCCF316-7B74-F997-2CB4-1EEA9E0282AF}"/>
              </a:ext>
            </a:extLst>
          </p:cNvPr>
          <p:cNvSpPr>
            <a:spLocks noGrp="1"/>
          </p:cNvSpPr>
          <p:nvPr>
            <p:ph type="dt" sz="half" idx="10"/>
          </p:nvPr>
        </p:nvSpPr>
        <p:spPr/>
        <p:txBody>
          <a:bodyPr/>
          <a:lstStyle/>
          <a:p>
            <a:fld id="{2DD1A09F-72C4-4411-97A4-913FDB3DE689}" type="datetimeFigureOut">
              <a:rPr lang="en-US" smtClean="0"/>
              <a:t>7/23/2024</a:t>
            </a:fld>
            <a:endParaRPr lang="en-US"/>
          </a:p>
        </p:txBody>
      </p:sp>
      <p:sp>
        <p:nvSpPr>
          <p:cNvPr id="6" name="Footer Placeholder 5">
            <a:extLst>
              <a:ext uri="{FF2B5EF4-FFF2-40B4-BE49-F238E27FC236}">
                <a16:creationId xmlns:a16="http://schemas.microsoft.com/office/drawing/2014/main" id="{89E37BB3-2725-54E5-2CBC-E1349E7DDBE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EA0CE88-14E9-6687-ED23-E9FE50E9212D}"/>
              </a:ext>
            </a:extLst>
          </p:cNvPr>
          <p:cNvSpPr>
            <a:spLocks noGrp="1"/>
          </p:cNvSpPr>
          <p:nvPr>
            <p:ph type="sldNum" sz="quarter" idx="12"/>
          </p:nvPr>
        </p:nvSpPr>
        <p:spPr/>
        <p:txBody>
          <a:bodyPr/>
          <a:lstStyle/>
          <a:p>
            <a:fld id="{9A469A86-436F-4F0E-A8F2-78B28DE7B97A}" type="slidenum">
              <a:rPr lang="en-US" smtClean="0"/>
              <a:t>‹#›</a:t>
            </a:fld>
            <a:endParaRPr lang="en-US"/>
          </a:p>
        </p:txBody>
      </p:sp>
    </p:spTree>
    <p:extLst>
      <p:ext uri="{BB962C8B-B14F-4D97-AF65-F5344CB8AC3E}">
        <p14:creationId xmlns:p14="http://schemas.microsoft.com/office/powerpoint/2010/main" val="13230179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C443BA-1853-054A-B9DA-220C69CD3DE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46B3CD0-0466-7EB7-C59C-3CC0D7BADC6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8909410-346A-F7EB-4684-6DA4C0B04496}"/>
              </a:ext>
            </a:extLst>
          </p:cNvPr>
          <p:cNvSpPr>
            <a:spLocks noGrp="1"/>
          </p:cNvSpPr>
          <p:nvPr>
            <p:ph type="dt" sz="half" idx="10"/>
          </p:nvPr>
        </p:nvSpPr>
        <p:spPr/>
        <p:txBody>
          <a:bodyPr/>
          <a:lstStyle/>
          <a:p>
            <a:fld id="{63B3D364-4749-466F-82A2-557D69706AF8}" type="datetimeFigureOut">
              <a:rPr lang="en-US" smtClean="0"/>
              <a:t>7/23/2024</a:t>
            </a:fld>
            <a:endParaRPr lang="en-US"/>
          </a:p>
        </p:txBody>
      </p:sp>
      <p:sp>
        <p:nvSpPr>
          <p:cNvPr id="5" name="Footer Placeholder 4">
            <a:extLst>
              <a:ext uri="{FF2B5EF4-FFF2-40B4-BE49-F238E27FC236}">
                <a16:creationId xmlns:a16="http://schemas.microsoft.com/office/drawing/2014/main" id="{CCA8DF21-DEED-31A1-5CC6-760E53FE5F5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DCF06A6-C9FB-11DD-8275-ECBAA38035FF}"/>
              </a:ext>
            </a:extLst>
          </p:cNvPr>
          <p:cNvSpPr>
            <a:spLocks noGrp="1"/>
          </p:cNvSpPr>
          <p:nvPr>
            <p:ph type="sldNum" sz="quarter" idx="12"/>
          </p:nvPr>
        </p:nvSpPr>
        <p:spPr/>
        <p:txBody>
          <a:bodyPr/>
          <a:lstStyle/>
          <a:p>
            <a:fld id="{FC267734-B556-431D-A61A-22ABFDA7AF44}" type="slidenum">
              <a:rPr lang="en-US" smtClean="0"/>
              <a:t>‹#›</a:t>
            </a:fld>
            <a:endParaRPr lang="en-US"/>
          </a:p>
        </p:txBody>
      </p:sp>
    </p:spTree>
    <p:extLst>
      <p:ext uri="{BB962C8B-B14F-4D97-AF65-F5344CB8AC3E}">
        <p14:creationId xmlns:p14="http://schemas.microsoft.com/office/powerpoint/2010/main" val="164409229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EF42DA-B26D-671E-4D6D-94E515F182E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C073F29-6A84-5AF3-1A20-08A06A6CBF5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1729B74-512A-4F80-FC1E-FD7B84AFF9C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F3F4BDA-B39C-4D27-537C-7525DEBBD7D8}"/>
              </a:ext>
            </a:extLst>
          </p:cNvPr>
          <p:cNvSpPr>
            <a:spLocks noGrp="1"/>
          </p:cNvSpPr>
          <p:nvPr>
            <p:ph type="dt" sz="half" idx="10"/>
          </p:nvPr>
        </p:nvSpPr>
        <p:spPr/>
        <p:txBody>
          <a:bodyPr/>
          <a:lstStyle/>
          <a:p>
            <a:fld id="{2DD1A09F-72C4-4411-97A4-913FDB3DE689}" type="datetimeFigureOut">
              <a:rPr lang="en-US" smtClean="0"/>
              <a:t>7/23/2024</a:t>
            </a:fld>
            <a:endParaRPr lang="en-US"/>
          </a:p>
        </p:txBody>
      </p:sp>
      <p:sp>
        <p:nvSpPr>
          <p:cNvPr id="6" name="Footer Placeholder 5">
            <a:extLst>
              <a:ext uri="{FF2B5EF4-FFF2-40B4-BE49-F238E27FC236}">
                <a16:creationId xmlns:a16="http://schemas.microsoft.com/office/drawing/2014/main" id="{4CB2C035-E6AB-E910-8EED-16454420A50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2A19BBE-DDE9-7B62-125D-346286042C3A}"/>
              </a:ext>
            </a:extLst>
          </p:cNvPr>
          <p:cNvSpPr>
            <a:spLocks noGrp="1"/>
          </p:cNvSpPr>
          <p:nvPr>
            <p:ph type="sldNum" sz="quarter" idx="12"/>
          </p:nvPr>
        </p:nvSpPr>
        <p:spPr/>
        <p:txBody>
          <a:bodyPr/>
          <a:lstStyle/>
          <a:p>
            <a:fld id="{9A469A86-436F-4F0E-A8F2-78B28DE7B97A}" type="slidenum">
              <a:rPr lang="en-US" smtClean="0"/>
              <a:t>‹#›</a:t>
            </a:fld>
            <a:endParaRPr lang="en-US"/>
          </a:p>
        </p:txBody>
      </p:sp>
    </p:spTree>
    <p:extLst>
      <p:ext uri="{BB962C8B-B14F-4D97-AF65-F5344CB8AC3E}">
        <p14:creationId xmlns:p14="http://schemas.microsoft.com/office/powerpoint/2010/main" val="234414529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15C40F-EC73-E656-8FFD-EE67075BE65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E820C04-9837-A783-3BDB-77A1D3F35B1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8A8D96E-0B9A-661A-11E5-D82327F24359}"/>
              </a:ext>
            </a:extLst>
          </p:cNvPr>
          <p:cNvSpPr>
            <a:spLocks noGrp="1"/>
          </p:cNvSpPr>
          <p:nvPr>
            <p:ph type="dt" sz="half" idx="10"/>
          </p:nvPr>
        </p:nvSpPr>
        <p:spPr/>
        <p:txBody>
          <a:bodyPr/>
          <a:lstStyle/>
          <a:p>
            <a:fld id="{2DD1A09F-72C4-4411-97A4-913FDB3DE689}" type="datetimeFigureOut">
              <a:rPr lang="en-US" smtClean="0"/>
              <a:t>7/23/2024</a:t>
            </a:fld>
            <a:endParaRPr lang="en-US"/>
          </a:p>
        </p:txBody>
      </p:sp>
      <p:sp>
        <p:nvSpPr>
          <p:cNvPr id="5" name="Footer Placeholder 4">
            <a:extLst>
              <a:ext uri="{FF2B5EF4-FFF2-40B4-BE49-F238E27FC236}">
                <a16:creationId xmlns:a16="http://schemas.microsoft.com/office/drawing/2014/main" id="{FDD820CA-7B9A-BF4E-C2D4-8051DF54DD7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E6280A7-0BD5-97A4-AA32-DAB4E92079B0}"/>
              </a:ext>
            </a:extLst>
          </p:cNvPr>
          <p:cNvSpPr>
            <a:spLocks noGrp="1"/>
          </p:cNvSpPr>
          <p:nvPr>
            <p:ph type="sldNum" sz="quarter" idx="12"/>
          </p:nvPr>
        </p:nvSpPr>
        <p:spPr/>
        <p:txBody>
          <a:bodyPr/>
          <a:lstStyle/>
          <a:p>
            <a:fld id="{9A469A86-436F-4F0E-A8F2-78B28DE7B97A}" type="slidenum">
              <a:rPr lang="en-US" smtClean="0"/>
              <a:t>‹#›</a:t>
            </a:fld>
            <a:endParaRPr lang="en-US"/>
          </a:p>
        </p:txBody>
      </p:sp>
    </p:spTree>
    <p:extLst>
      <p:ext uri="{BB962C8B-B14F-4D97-AF65-F5344CB8AC3E}">
        <p14:creationId xmlns:p14="http://schemas.microsoft.com/office/powerpoint/2010/main" val="379736905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D0E60F0-1F1E-1181-5D3E-4A84DB2613B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A865DA0-FC06-A266-F09F-A4A5F3B5748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C29B0C7-9AE8-279B-0AC6-04FAAD18BBFC}"/>
              </a:ext>
            </a:extLst>
          </p:cNvPr>
          <p:cNvSpPr>
            <a:spLocks noGrp="1"/>
          </p:cNvSpPr>
          <p:nvPr>
            <p:ph type="dt" sz="half" idx="10"/>
          </p:nvPr>
        </p:nvSpPr>
        <p:spPr/>
        <p:txBody>
          <a:bodyPr/>
          <a:lstStyle/>
          <a:p>
            <a:fld id="{2DD1A09F-72C4-4411-97A4-913FDB3DE689}" type="datetimeFigureOut">
              <a:rPr lang="en-US" smtClean="0"/>
              <a:t>7/23/2024</a:t>
            </a:fld>
            <a:endParaRPr lang="en-US"/>
          </a:p>
        </p:txBody>
      </p:sp>
      <p:sp>
        <p:nvSpPr>
          <p:cNvPr id="5" name="Footer Placeholder 4">
            <a:extLst>
              <a:ext uri="{FF2B5EF4-FFF2-40B4-BE49-F238E27FC236}">
                <a16:creationId xmlns:a16="http://schemas.microsoft.com/office/drawing/2014/main" id="{AC85C0F0-A608-D8CD-866B-DB7722F665E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5D310A2-CCEC-50D8-D1C7-7DD768BA1ED5}"/>
              </a:ext>
            </a:extLst>
          </p:cNvPr>
          <p:cNvSpPr>
            <a:spLocks noGrp="1"/>
          </p:cNvSpPr>
          <p:nvPr>
            <p:ph type="sldNum" sz="quarter" idx="12"/>
          </p:nvPr>
        </p:nvSpPr>
        <p:spPr/>
        <p:txBody>
          <a:bodyPr/>
          <a:lstStyle/>
          <a:p>
            <a:fld id="{9A469A86-436F-4F0E-A8F2-78B28DE7B97A}" type="slidenum">
              <a:rPr lang="en-US" smtClean="0"/>
              <a:t>‹#›</a:t>
            </a:fld>
            <a:endParaRPr lang="en-US"/>
          </a:p>
        </p:txBody>
      </p:sp>
    </p:spTree>
    <p:extLst>
      <p:ext uri="{BB962C8B-B14F-4D97-AF65-F5344CB8AC3E}">
        <p14:creationId xmlns:p14="http://schemas.microsoft.com/office/powerpoint/2010/main" val="20304765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8A139F-91B3-BA8A-10D2-96C43F9CA16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A8B04B0-8574-A708-A17F-37A83BD455FB}"/>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28FF55C-1065-A7CA-8D3D-003F73648FBF}"/>
              </a:ext>
            </a:extLst>
          </p:cNvPr>
          <p:cNvSpPr>
            <a:spLocks noGrp="1"/>
          </p:cNvSpPr>
          <p:nvPr>
            <p:ph type="dt" sz="half" idx="10"/>
          </p:nvPr>
        </p:nvSpPr>
        <p:spPr/>
        <p:txBody>
          <a:bodyPr/>
          <a:lstStyle/>
          <a:p>
            <a:fld id="{63B3D364-4749-466F-82A2-557D69706AF8}" type="datetimeFigureOut">
              <a:rPr lang="en-US" smtClean="0"/>
              <a:t>7/23/2024</a:t>
            </a:fld>
            <a:endParaRPr lang="en-US"/>
          </a:p>
        </p:txBody>
      </p:sp>
      <p:sp>
        <p:nvSpPr>
          <p:cNvPr id="5" name="Footer Placeholder 4">
            <a:extLst>
              <a:ext uri="{FF2B5EF4-FFF2-40B4-BE49-F238E27FC236}">
                <a16:creationId xmlns:a16="http://schemas.microsoft.com/office/drawing/2014/main" id="{ABEBE2B2-C9EC-F72A-4FF4-0F9220B595F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6293DBF-49D8-995E-B184-752450F9DA1C}"/>
              </a:ext>
            </a:extLst>
          </p:cNvPr>
          <p:cNvSpPr>
            <a:spLocks noGrp="1"/>
          </p:cNvSpPr>
          <p:nvPr>
            <p:ph type="sldNum" sz="quarter" idx="12"/>
          </p:nvPr>
        </p:nvSpPr>
        <p:spPr/>
        <p:txBody>
          <a:bodyPr/>
          <a:lstStyle/>
          <a:p>
            <a:fld id="{FC267734-B556-431D-A61A-22ABFDA7AF44}" type="slidenum">
              <a:rPr lang="en-US" smtClean="0"/>
              <a:t>‹#›</a:t>
            </a:fld>
            <a:endParaRPr lang="en-US"/>
          </a:p>
        </p:txBody>
      </p:sp>
    </p:spTree>
    <p:extLst>
      <p:ext uri="{BB962C8B-B14F-4D97-AF65-F5344CB8AC3E}">
        <p14:creationId xmlns:p14="http://schemas.microsoft.com/office/powerpoint/2010/main" val="8911085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694FA0-D25E-E818-CF64-19E52CE4B70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AD588DF-0070-41AC-F022-16B757DCEAF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76DAC00-0A15-07ED-2A12-8C8CC48024B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E860D26-FE47-AB17-3D94-DB8EBC5C35D7}"/>
              </a:ext>
            </a:extLst>
          </p:cNvPr>
          <p:cNvSpPr>
            <a:spLocks noGrp="1"/>
          </p:cNvSpPr>
          <p:nvPr>
            <p:ph type="dt" sz="half" idx="10"/>
          </p:nvPr>
        </p:nvSpPr>
        <p:spPr/>
        <p:txBody>
          <a:bodyPr/>
          <a:lstStyle/>
          <a:p>
            <a:fld id="{63B3D364-4749-466F-82A2-557D69706AF8}" type="datetimeFigureOut">
              <a:rPr lang="en-US" smtClean="0"/>
              <a:t>7/23/2024</a:t>
            </a:fld>
            <a:endParaRPr lang="en-US"/>
          </a:p>
        </p:txBody>
      </p:sp>
      <p:sp>
        <p:nvSpPr>
          <p:cNvPr id="6" name="Footer Placeholder 5">
            <a:extLst>
              <a:ext uri="{FF2B5EF4-FFF2-40B4-BE49-F238E27FC236}">
                <a16:creationId xmlns:a16="http://schemas.microsoft.com/office/drawing/2014/main" id="{D1F6B3D3-0EFA-2325-81B3-95B870E1B6F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DFD6DFA-D473-AF29-1870-D1C6E7884BD5}"/>
              </a:ext>
            </a:extLst>
          </p:cNvPr>
          <p:cNvSpPr>
            <a:spLocks noGrp="1"/>
          </p:cNvSpPr>
          <p:nvPr>
            <p:ph type="sldNum" sz="quarter" idx="12"/>
          </p:nvPr>
        </p:nvSpPr>
        <p:spPr/>
        <p:txBody>
          <a:bodyPr/>
          <a:lstStyle/>
          <a:p>
            <a:fld id="{FC267734-B556-431D-A61A-22ABFDA7AF44}" type="slidenum">
              <a:rPr lang="en-US" smtClean="0"/>
              <a:t>‹#›</a:t>
            </a:fld>
            <a:endParaRPr lang="en-US"/>
          </a:p>
        </p:txBody>
      </p:sp>
    </p:spTree>
    <p:extLst>
      <p:ext uri="{BB962C8B-B14F-4D97-AF65-F5344CB8AC3E}">
        <p14:creationId xmlns:p14="http://schemas.microsoft.com/office/powerpoint/2010/main" val="34247071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5E3F41-1E3D-0D1D-4D89-47660EE2B6F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A382087-4693-E62B-2B6D-2211AFCC24F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FF2F8A8-981A-E119-5744-80E74FDC8AB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10CC5C1-F911-EA2B-E514-D3539FEFBEF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620054E-DD13-6753-1B7D-088B76C1104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6C77C4A-5CE4-ECF9-3CCF-D6B59BE82FC8}"/>
              </a:ext>
            </a:extLst>
          </p:cNvPr>
          <p:cNvSpPr>
            <a:spLocks noGrp="1"/>
          </p:cNvSpPr>
          <p:nvPr>
            <p:ph type="dt" sz="half" idx="10"/>
          </p:nvPr>
        </p:nvSpPr>
        <p:spPr/>
        <p:txBody>
          <a:bodyPr/>
          <a:lstStyle/>
          <a:p>
            <a:fld id="{63B3D364-4749-466F-82A2-557D69706AF8}" type="datetimeFigureOut">
              <a:rPr lang="en-US" smtClean="0"/>
              <a:t>7/23/2024</a:t>
            </a:fld>
            <a:endParaRPr lang="en-US"/>
          </a:p>
        </p:txBody>
      </p:sp>
      <p:sp>
        <p:nvSpPr>
          <p:cNvPr id="8" name="Footer Placeholder 7">
            <a:extLst>
              <a:ext uri="{FF2B5EF4-FFF2-40B4-BE49-F238E27FC236}">
                <a16:creationId xmlns:a16="http://schemas.microsoft.com/office/drawing/2014/main" id="{948426FF-46A2-6656-9CA3-3ACE9FA1F79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9DA2CD4-50F6-D27A-D1BE-33D6FF1F4243}"/>
              </a:ext>
            </a:extLst>
          </p:cNvPr>
          <p:cNvSpPr>
            <a:spLocks noGrp="1"/>
          </p:cNvSpPr>
          <p:nvPr>
            <p:ph type="sldNum" sz="quarter" idx="12"/>
          </p:nvPr>
        </p:nvSpPr>
        <p:spPr/>
        <p:txBody>
          <a:bodyPr/>
          <a:lstStyle/>
          <a:p>
            <a:fld id="{FC267734-B556-431D-A61A-22ABFDA7AF44}" type="slidenum">
              <a:rPr lang="en-US" smtClean="0"/>
              <a:t>‹#›</a:t>
            </a:fld>
            <a:endParaRPr lang="en-US"/>
          </a:p>
        </p:txBody>
      </p:sp>
    </p:spTree>
    <p:extLst>
      <p:ext uri="{BB962C8B-B14F-4D97-AF65-F5344CB8AC3E}">
        <p14:creationId xmlns:p14="http://schemas.microsoft.com/office/powerpoint/2010/main" val="36056855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CB634B-0776-E682-DB64-5FB2B380F10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5E4D7C7-E9AC-771A-2F41-B43DCCF24172}"/>
              </a:ext>
            </a:extLst>
          </p:cNvPr>
          <p:cNvSpPr>
            <a:spLocks noGrp="1"/>
          </p:cNvSpPr>
          <p:nvPr>
            <p:ph type="dt" sz="half" idx="10"/>
          </p:nvPr>
        </p:nvSpPr>
        <p:spPr/>
        <p:txBody>
          <a:bodyPr/>
          <a:lstStyle/>
          <a:p>
            <a:fld id="{63B3D364-4749-466F-82A2-557D69706AF8}" type="datetimeFigureOut">
              <a:rPr lang="en-US" smtClean="0"/>
              <a:t>7/23/2024</a:t>
            </a:fld>
            <a:endParaRPr lang="en-US"/>
          </a:p>
        </p:txBody>
      </p:sp>
      <p:sp>
        <p:nvSpPr>
          <p:cNvPr id="4" name="Footer Placeholder 3">
            <a:extLst>
              <a:ext uri="{FF2B5EF4-FFF2-40B4-BE49-F238E27FC236}">
                <a16:creationId xmlns:a16="http://schemas.microsoft.com/office/drawing/2014/main" id="{052E3487-4BD5-6CB5-1279-26D6F45E71E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99747A1-2FED-61F7-C7A9-DD3AEB84A6FF}"/>
              </a:ext>
            </a:extLst>
          </p:cNvPr>
          <p:cNvSpPr>
            <a:spLocks noGrp="1"/>
          </p:cNvSpPr>
          <p:nvPr>
            <p:ph type="sldNum" sz="quarter" idx="12"/>
          </p:nvPr>
        </p:nvSpPr>
        <p:spPr/>
        <p:txBody>
          <a:bodyPr/>
          <a:lstStyle/>
          <a:p>
            <a:fld id="{FC267734-B556-431D-A61A-22ABFDA7AF44}" type="slidenum">
              <a:rPr lang="en-US" smtClean="0"/>
              <a:t>‹#›</a:t>
            </a:fld>
            <a:endParaRPr lang="en-US"/>
          </a:p>
        </p:txBody>
      </p:sp>
    </p:spTree>
    <p:extLst>
      <p:ext uri="{BB962C8B-B14F-4D97-AF65-F5344CB8AC3E}">
        <p14:creationId xmlns:p14="http://schemas.microsoft.com/office/powerpoint/2010/main" val="5657152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4CC7D36-AA52-13EF-81D8-6BB26637C309}"/>
              </a:ext>
            </a:extLst>
          </p:cNvPr>
          <p:cNvSpPr>
            <a:spLocks noGrp="1"/>
          </p:cNvSpPr>
          <p:nvPr>
            <p:ph type="dt" sz="half" idx="10"/>
          </p:nvPr>
        </p:nvSpPr>
        <p:spPr/>
        <p:txBody>
          <a:bodyPr/>
          <a:lstStyle/>
          <a:p>
            <a:fld id="{63B3D364-4749-466F-82A2-557D69706AF8}" type="datetimeFigureOut">
              <a:rPr lang="en-US" smtClean="0"/>
              <a:t>7/23/2024</a:t>
            </a:fld>
            <a:endParaRPr lang="en-US"/>
          </a:p>
        </p:txBody>
      </p:sp>
      <p:sp>
        <p:nvSpPr>
          <p:cNvPr id="3" name="Footer Placeholder 2">
            <a:extLst>
              <a:ext uri="{FF2B5EF4-FFF2-40B4-BE49-F238E27FC236}">
                <a16:creationId xmlns:a16="http://schemas.microsoft.com/office/drawing/2014/main" id="{296BE609-A0EC-6E33-CD14-81276263073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00D10B8-35F6-A830-34D4-F36287A6A90B}"/>
              </a:ext>
            </a:extLst>
          </p:cNvPr>
          <p:cNvSpPr>
            <a:spLocks noGrp="1"/>
          </p:cNvSpPr>
          <p:nvPr>
            <p:ph type="sldNum" sz="quarter" idx="12"/>
          </p:nvPr>
        </p:nvSpPr>
        <p:spPr/>
        <p:txBody>
          <a:bodyPr/>
          <a:lstStyle/>
          <a:p>
            <a:fld id="{FC267734-B556-431D-A61A-22ABFDA7AF44}" type="slidenum">
              <a:rPr lang="en-US" smtClean="0"/>
              <a:t>‹#›</a:t>
            </a:fld>
            <a:endParaRPr lang="en-US"/>
          </a:p>
        </p:txBody>
      </p:sp>
    </p:spTree>
    <p:extLst>
      <p:ext uri="{BB962C8B-B14F-4D97-AF65-F5344CB8AC3E}">
        <p14:creationId xmlns:p14="http://schemas.microsoft.com/office/powerpoint/2010/main" val="18884020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D5FA9-C5F0-0F2D-CC5F-1C869A9439E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628DCB1-83B3-C2A7-B4C4-E8F9BD7368B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3922AB2-125F-126E-DE5A-FCCD354F437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4C3CB78-203D-1AA7-6CEA-305BAA8C1B54}"/>
              </a:ext>
            </a:extLst>
          </p:cNvPr>
          <p:cNvSpPr>
            <a:spLocks noGrp="1"/>
          </p:cNvSpPr>
          <p:nvPr>
            <p:ph type="dt" sz="half" idx="10"/>
          </p:nvPr>
        </p:nvSpPr>
        <p:spPr/>
        <p:txBody>
          <a:bodyPr/>
          <a:lstStyle/>
          <a:p>
            <a:fld id="{63B3D364-4749-466F-82A2-557D69706AF8}" type="datetimeFigureOut">
              <a:rPr lang="en-US" smtClean="0"/>
              <a:t>7/23/2024</a:t>
            </a:fld>
            <a:endParaRPr lang="en-US"/>
          </a:p>
        </p:txBody>
      </p:sp>
      <p:sp>
        <p:nvSpPr>
          <p:cNvPr id="6" name="Footer Placeholder 5">
            <a:extLst>
              <a:ext uri="{FF2B5EF4-FFF2-40B4-BE49-F238E27FC236}">
                <a16:creationId xmlns:a16="http://schemas.microsoft.com/office/drawing/2014/main" id="{2C12A96E-7009-301A-66BB-DEA941278FC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9E70910-2718-DD49-8834-A7C8AA6BAB2B}"/>
              </a:ext>
            </a:extLst>
          </p:cNvPr>
          <p:cNvSpPr>
            <a:spLocks noGrp="1"/>
          </p:cNvSpPr>
          <p:nvPr>
            <p:ph type="sldNum" sz="quarter" idx="12"/>
          </p:nvPr>
        </p:nvSpPr>
        <p:spPr/>
        <p:txBody>
          <a:bodyPr/>
          <a:lstStyle/>
          <a:p>
            <a:fld id="{FC267734-B556-431D-A61A-22ABFDA7AF44}" type="slidenum">
              <a:rPr lang="en-US" smtClean="0"/>
              <a:t>‹#›</a:t>
            </a:fld>
            <a:endParaRPr lang="en-US"/>
          </a:p>
        </p:txBody>
      </p:sp>
    </p:spTree>
    <p:extLst>
      <p:ext uri="{BB962C8B-B14F-4D97-AF65-F5344CB8AC3E}">
        <p14:creationId xmlns:p14="http://schemas.microsoft.com/office/powerpoint/2010/main" val="1583138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31B069-58D7-488D-ADA1-4CC9BCA1AC1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86E9A61-D7A9-93AC-B5F0-BEC622943A3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8695513-159B-69F2-6862-CF071E5BB76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776C9FE-D8AF-9FC6-66EA-45C0D350A54C}"/>
              </a:ext>
            </a:extLst>
          </p:cNvPr>
          <p:cNvSpPr>
            <a:spLocks noGrp="1"/>
          </p:cNvSpPr>
          <p:nvPr>
            <p:ph type="dt" sz="half" idx="10"/>
          </p:nvPr>
        </p:nvSpPr>
        <p:spPr/>
        <p:txBody>
          <a:bodyPr/>
          <a:lstStyle/>
          <a:p>
            <a:fld id="{63B3D364-4749-466F-82A2-557D69706AF8}" type="datetimeFigureOut">
              <a:rPr lang="en-US" smtClean="0"/>
              <a:t>7/23/2024</a:t>
            </a:fld>
            <a:endParaRPr lang="en-US"/>
          </a:p>
        </p:txBody>
      </p:sp>
      <p:sp>
        <p:nvSpPr>
          <p:cNvPr id="6" name="Footer Placeholder 5">
            <a:extLst>
              <a:ext uri="{FF2B5EF4-FFF2-40B4-BE49-F238E27FC236}">
                <a16:creationId xmlns:a16="http://schemas.microsoft.com/office/drawing/2014/main" id="{7B12E854-2F29-48CA-BF54-B4EB52DAAFD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94CF0FD-1A39-994F-B462-F5D502A6DAF6}"/>
              </a:ext>
            </a:extLst>
          </p:cNvPr>
          <p:cNvSpPr>
            <a:spLocks noGrp="1"/>
          </p:cNvSpPr>
          <p:nvPr>
            <p:ph type="sldNum" sz="quarter" idx="12"/>
          </p:nvPr>
        </p:nvSpPr>
        <p:spPr/>
        <p:txBody>
          <a:bodyPr/>
          <a:lstStyle/>
          <a:p>
            <a:fld id="{FC267734-B556-431D-A61A-22ABFDA7AF44}" type="slidenum">
              <a:rPr lang="en-US" smtClean="0"/>
              <a:t>‹#›</a:t>
            </a:fld>
            <a:endParaRPr lang="en-US"/>
          </a:p>
        </p:txBody>
      </p:sp>
    </p:spTree>
    <p:extLst>
      <p:ext uri="{BB962C8B-B14F-4D97-AF65-F5344CB8AC3E}">
        <p14:creationId xmlns:p14="http://schemas.microsoft.com/office/powerpoint/2010/main" val="19299356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B7EB157-F614-16D5-D5E0-78D9F770D3D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4F17043-313F-94DE-79A9-BE024035BB9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971E6BA-C2A3-608B-4254-73FA5ABCA03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63B3D364-4749-466F-82A2-557D69706AF8}" type="datetimeFigureOut">
              <a:rPr lang="en-US" smtClean="0"/>
              <a:t>7/23/2024</a:t>
            </a:fld>
            <a:endParaRPr lang="en-US"/>
          </a:p>
        </p:txBody>
      </p:sp>
      <p:sp>
        <p:nvSpPr>
          <p:cNvPr id="5" name="Footer Placeholder 4">
            <a:extLst>
              <a:ext uri="{FF2B5EF4-FFF2-40B4-BE49-F238E27FC236}">
                <a16:creationId xmlns:a16="http://schemas.microsoft.com/office/drawing/2014/main" id="{EB4529A6-3942-F0D4-2647-8B7685A1146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A1FCD9DD-B0D5-D411-199A-6C5068A0EF6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FC267734-B556-431D-A61A-22ABFDA7AF44}" type="slidenum">
              <a:rPr lang="en-US" smtClean="0"/>
              <a:t>‹#›</a:t>
            </a:fld>
            <a:endParaRPr lang="en-US"/>
          </a:p>
        </p:txBody>
      </p:sp>
    </p:spTree>
    <p:extLst>
      <p:ext uri="{BB962C8B-B14F-4D97-AF65-F5344CB8AC3E}">
        <p14:creationId xmlns:p14="http://schemas.microsoft.com/office/powerpoint/2010/main" val="122696577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8F5AA06-1381-2D0F-12E5-47EAC4DF916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2177223-7321-9A88-9C30-A7197B8EEFA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19E694-2642-1D8B-F77D-61261532279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2DD1A09F-72C4-4411-97A4-913FDB3DE689}" type="datetimeFigureOut">
              <a:rPr lang="en-US" smtClean="0"/>
              <a:t>7/23/2024</a:t>
            </a:fld>
            <a:endParaRPr lang="en-US"/>
          </a:p>
        </p:txBody>
      </p:sp>
      <p:sp>
        <p:nvSpPr>
          <p:cNvPr id="5" name="Footer Placeholder 4">
            <a:extLst>
              <a:ext uri="{FF2B5EF4-FFF2-40B4-BE49-F238E27FC236}">
                <a16:creationId xmlns:a16="http://schemas.microsoft.com/office/drawing/2014/main" id="{DB025FA4-3F19-10A6-0B21-C3E98FF74B7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8F0EB896-C6C3-2AF7-41FB-A12D9F154AF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9A469A86-436F-4F0E-A8F2-78B28DE7B97A}" type="slidenum">
              <a:rPr lang="en-US" smtClean="0"/>
              <a:t>‹#›</a:t>
            </a:fld>
            <a:endParaRPr lang="en-US"/>
          </a:p>
        </p:txBody>
      </p:sp>
    </p:spTree>
    <p:extLst>
      <p:ext uri="{BB962C8B-B14F-4D97-AF65-F5344CB8AC3E}">
        <p14:creationId xmlns:p14="http://schemas.microsoft.com/office/powerpoint/2010/main" val="125215664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13.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28.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1.xml"/><Relationship Id="rId1" Type="http://schemas.openxmlformats.org/officeDocument/2006/relationships/slideLayout" Target="../slideLayouts/slideLayout1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2.xml"/><Relationship Id="rId1" Type="http://schemas.openxmlformats.org/officeDocument/2006/relationships/slideLayout" Target="../slideLayouts/slideLayout1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13.xml"/><Relationship Id="rId1" Type="http://schemas.openxmlformats.org/officeDocument/2006/relationships/slideLayout" Target="../slideLayouts/slideLayout13.xml"/><Relationship Id="rId5" Type="http://schemas.openxmlformats.org/officeDocument/2006/relationships/image" Target="../media/image43.jpeg"/><Relationship Id="rId4" Type="http://schemas.openxmlformats.org/officeDocument/2006/relationships/image" Target="../media/image42.png"/></Relationships>
</file>

<file path=ppt/slides/_rels/slide1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4.xml"/><Relationship Id="rId1" Type="http://schemas.openxmlformats.org/officeDocument/2006/relationships/slideLayout" Target="../slideLayouts/slideLayout13.xml"/><Relationship Id="rId5" Type="http://schemas.openxmlformats.org/officeDocument/2006/relationships/image" Target="../media/image45.svg"/><Relationship Id="rId4" Type="http://schemas.openxmlformats.org/officeDocument/2006/relationships/image" Target="../media/image44.png"/></Relationships>
</file>

<file path=ppt/slides/_rels/slide1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3.xml"/><Relationship Id="rId5" Type="http://schemas.openxmlformats.org/officeDocument/2006/relationships/image" Target="../media/image4.sv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notesSlide" Target="../notesSlides/notesSlide19.xml"/><Relationship Id="rId1" Type="http://schemas.openxmlformats.org/officeDocument/2006/relationships/slideLayout" Target="../slideLayouts/slideLayout13.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3.xml"/><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13.xml"/><Relationship Id="rId6" Type="http://schemas.openxmlformats.org/officeDocument/2006/relationships/image" Target="../media/image5.jpeg"/><Relationship Id="rId5" Type="http://schemas.openxmlformats.org/officeDocument/2006/relationships/image" Target="../media/image15.png"/><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6.png"/><Relationship Id="rId7"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13.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17.png"/><Relationship Id="rId9" Type="http://schemas.openxmlformats.org/officeDocument/2006/relationships/image" Target="../media/image20.png"/></Relationships>
</file>

<file path=ppt/slides/_rels/slide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2.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13.xml"/><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776EA0-935E-F08A-CF24-50F8CF425B4F}"/>
              </a:ext>
            </a:extLst>
          </p:cNvPr>
          <p:cNvSpPr>
            <a:spLocks noGrp="1"/>
          </p:cNvSpPr>
          <p:nvPr>
            <p:ph type="title"/>
          </p:nvPr>
        </p:nvSpPr>
        <p:spPr/>
        <p:txBody>
          <a:bodyPr/>
          <a:lstStyle/>
          <a:p>
            <a:r>
              <a:rPr lang="en-US" dirty="0"/>
              <a:t>Aerial Robotics (Drone)</a:t>
            </a:r>
            <a:br>
              <a:rPr lang="en-US" dirty="0"/>
            </a:br>
            <a:r>
              <a:rPr lang="en-US" sz="2800" dirty="0"/>
              <a:t>Quadrotor Dynamics</a:t>
            </a:r>
            <a:endParaRPr lang="en-US" dirty="0"/>
          </a:p>
        </p:txBody>
      </p:sp>
      <p:pic>
        <p:nvPicPr>
          <p:cNvPr id="10" name="Content Placeholder 9" descr="Text, schematic&#10;&#10;Description automatically generated">
            <a:extLst>
              <a:ext uri="{FF2B5EF4-FFF2-40B4-BE49-F238E27FC236}">
                <a16:creationId xmlns:a16="http://schemas.microsoft.com/office/drawing/2014/main" id="{CF3D7D31-1F98-3964-70F9-D04E9BBE12D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585283" y="1905501"/>
            <a:ext cx="9021434" cy="4191585"/>
          </a:xfrm>
        </p:spPr>
      </p:pic>
      <p:pic>
        <p:nvPicPr>
          <p:cNvPr id="14" name="Picture 13" descr="A picture containing text, clock, antenna&#10;&#10;Description automatically generated">
            <a:extLst>
              <a:ext uri="{FF2B5EF4-FFF2-40B4-BE49-F238E27FC236}">
                <a16:creationId xmlns:a16="http://schemas.microsoft.com/office/drawing/2014/main" id="{284A4DA2-D5D5-2382-DD11-C42B36DB8246}"/>
              </a:ext>
            </a:extLst>
          </p:cNvPr>
          <p:cNvPicPr>
            <a:picLocks noChangeAspect="1"/>
          </p:cNvPicPr>
          <p:nvPr/>
        </p:nvPicPr>
        <p:blipFill rotWithShape="1">
          <a:blip r:embed="rId4">
            <a:extLst>
              <a:ext uri="{28A0092B-C50C-407E-A947-70E740481C1C}">
                <a14:useLocalDpi xmlns:a14="http://schemas.microsoft.com/office/drawing/2010/main" val="0"/>
              </a:ext>
            </a:extLst>
          </a:blip>
          <a:srcRect l="21975" t="-3389" r="60421" b="1090"/>
          <a:stretch/>
        </p:blipFill>
        <p:spPr>
          <a:xfrm>
            <a:off x="10355451" y="2902744"/>
            <a:ext cx="898901" cy="1052511"/>
          </a:xfrm>
          <a:prstGeom prst="rect">
            <a:avLst/>
          </a:prstGeom>
        </p:spPr>
      </p:pic>
      <p:sp>
        <p:nvSpPr>
          <p:cNvPr id="16" name="TextBox 15">
            <a:extLst>
              <a:ext uri="{FF2B5EF4-FFF2-40B4-BE49-F238E27FC236}">
                <a16:creationId xmlns:a16="http://schemas.microsoft.com/office/drawing/2014/main" id="{AD48C1C8-09C7-D295-9116-CA24BA7FEB1C}"/>
              </a:ext>
            </a:extLst>
          </p:cNvPr>
          <p:cNvSpPr txBox="1"/>
          <p:nvPr/>
        </p:nvSpPr>
        <p:spPr>
          <a:xfrm>
            <a:off x="6431796" y="2192451"/>
            <a:ext cx="1239864"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Aptos" panose="02110004020202020204"/>
                <a:ea typeface="+mn-ea"/>
                <a:cs typeface="+mn-cs"/>
              </a:rPr>
              <a:t>Gravity</a:t>
            </a:r>
          </a:p>
        </p:txBody>
      </p:sp>
      <p:sp>
        <p:nvSpPr>
          <p:cNvPr id="17" name="TextBox 16">
            <a:extLst>
              <a:ext uri="{FF2B5EF4-FFF2-40B4-BE49-F238E27FC236}">
                <a16:creationId xmlns:a16="http://schemas.microsoft.com/office/drawing/2014/main" id="{5C9050C1-1F12-D94D-AE19-52DC69BA19A4}"/>
              </a:ext>
            </a:extLst>
          </p:cNvPr>
          <p:cNvSpPr txBox="1"/>
          <p:nvPr/>
        </p:nvSpPr>
        <p:spPr>
          <a:xfrm>
            <a:off x="7963545" y="2053951"/>
            <a:ext cx="1877878"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Aptos" panose="02110004020202020204"/>
                <a:ea typeface="+mn-ea"/>
                <a:cs typeface="+mn-cs"/>
              </a:rPr>
              <a:t>Force from the Fan</a:t>
            </a:r>
          </a:p>
        </p:txBody>
      </p:sp>
      <p:sp>
        <p:nvSpPr>
          <p:cNvPr id="18" name="TextBox 17">
            <a:extLst>
              <a:ext uri="{FF2B5EF4-FFF2-40B4-BE49-F238E27FC236}">
                <a16:creationId xmlns:a16="http://schemas.microsoft.com/office/drawing/2014/main" id="{877F4DB0-EBFD-959E-7FDB-D5A04B31918F}"/>
              </a:ext>
            </a:extLst>
          </p:cNvPr>
          <p:cNvSpPr txBox="1"/>
          <p:nvPr/>
        </p:nvSpPr>
        <p:spPr>
          <a:xfrm>
            <a:off x="9111486" y="1474929"/>
            <a:ext cx="187787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Aptos" panose="02110004020202020204"/>
                <a:ea typeface="+mn-ea"/>
                <a:cs typeface="+mn-cs"/>
              </a:rPr>
              <a:t>Disturbance</a:t>
            </a:r>
          </a:p>
        </p:txBody>
      </p:sp>
      <p:sp>
        <p:nvSpPr>
          <p:cNvPr id="19" name="TextBox 18">
            <a:extLst>
              <a:ext uri="{FF2B5EF4-FFF2-40B4-BE49-F238E27FC236}">
                <a16:creationId xmlns:a16="http://schemas.microsoft.com/office/drawing/2014/main" id="{27153E04-1275-83C9-EF0F-6885FB31496B}"/>
              </a:ext>
            </a:extLst>
          </p:cNvPr>
          <p:cNvSpPr txBox="1"/>
          <p:nvPr/>
        </p:nvSpPr>
        <p:spPr>
          <a:xfrm>
            <a:off x="10133308" y="2192450"/>
            <a:ext cx="187787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Aptos" panose="02110004020202020204"/>
                <a:ea typeface="+mn-ea"/>
                <a:cs typeface="+mn-cs"/>
              </a:rPr>
              <a:t>Wind Resistance</a:t>
            </a:r>
          </a:p>
        </p:txBody>
      </p:sp>
      <p:pic>
        <p:nvPicPr>
          <p:cNvPr id="21" name="Graphic 20" descr="Arrow: Straight with solid fill">
            <a:extLst>
              <a:ext uri="{FF2B5EF4-FFF2-40B4-BE49-F238E27FC236}">
                <a16:creationId xmlns:a16="http://schemas.microsoft.com/office/drawing/2014/main" id="{1FB1AB69-6888-139A-6A90-C5BA0AAEAB3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6200000">
            <a:off x="10870084" y="2526546"/>
            <a:ext cx="347472" cy="347472"/>
          </a:xfrm>
          <a:prstGeom prst="rect">
            <a:avLst/>
          </a:prstGeom>
        </p:spPr>
      </p:pic>
      <p:pic>
        <p:nvPicPr>
          <p:cNvPr id="22" name="Graphic 21" descr="Arrow: Straight with solid fill">
            <a:extLst>
              <a:ext uri="{FF2B5EF4-FFF2-40B4-BE49-F238E27FC236}">
                <a16:creationId xmlns:a16="http://schemas.microsoft.com/office/drawing/2014/main" id="{D7A48E37-FADC-3A58-1B5B-3E2EB7DCF79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6200000">
            <a:off x="8742354" y="2587786"/>
            <a:ext cx="347472" cy="347472"/>
          </a:xfrm>
          <a:prstGeom prst="rect">
            <a:avLst/>
          </a:prstGeom>
        </p:spPr>
      </p:pic>
      <p:pic>
        <p:nvPicPr>
          <p:cNvPr id="24" name="Graphic 23" descr="Arrow: Straight with solid fill">
            <a:extLst>
              <a:ext uri="{FF2B5EF4-FFF2-40B4-BE49-F238E27FC236}">
                <a16:creationId xmlns:a16="http://schemas.microsoft.com/office/drawing/2014/main" id="{FC4BEE8D-3625-400F-9139-6BBC84E585D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6200000">
            <a:off x="6893488" y="2526546"/>
            <a:ext cx="347472" cy="347472"/>
          </a:xfrm>
          <a:prstGeom prst="rect">
            <a:avLst/>
          </a:prstGeom>
        </p:spPr>
      </p:pic>
      <p:pic>
        <p:nvPicPr>
          <p:cNvPr id="25" name="Graphic 24" descr="Arrow: Straight with solid fill">
            <a:extLst>
              <a:ext uri="{FF2B5EF4-FFF2-40B4-BE49-F238E27FC236}">
                <a16:creationId xmlns:a16="http://schemas.microsoft.com/office/drawing/2014/main" id="{77E6E196-02FC-A9DC-9905-0BBCBD2122A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6200000">
            <a:off x="9366345" y="2238616"/>
            <a:ext cx="1264733" cy="646331"/>
          </a:xfrm>
          <a:prstGeom prst="rect">
            <a:avLst/>
          </a:prstGeom>
        </p:spPr>
      </p:pic>
      <p:sp>
        <p:nvSpPr>
          <p:cNvPr id="26" name="TextBox 25">
            <a:extLst>
              <a:ext uri="{FF2B5EF4-FFF2-40B4-BE49-F238E27FC236}">
                <a16:creationId xmlns:a16="http://schemas.microsoft.com/office/drawing/2014/main" id="{A48CDDF3-A0B2-916D-A593-B9406A56311F}"/>
              </a:ext>
            </a:extLst>
          </p:cNvPr>
          <p:cNvSpPr txBox="1"/>
          <p:nvPr/>
        </p:nvSpPr>
        <p:spPr>
          <a:xfrm>
            <a:off x="7434019" y="5283707"/>
            <a:ext cx="1877878" cy="92333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Aptos" panose="02110004020202020204"/>
                <a:ea typeface="+mn-ea"/>
                <a:cs typeface="+mn-cs"/>
              </a:rPr>
              <a:t>Torque from propeller acting against the air </a:t>
            </a:r>
          </a:p>
        </p:txBody>
      </p:sp>
      <p:sp>
        <p:nvSpPr>
          <p:cNvPr id="27" name="TextBox 26">
            <a:extLst>
              <a:ext uri="{FF2B5EF4-FFF2-40B4-BE49-F238E27FC236}">
                <a16:creationId xmlns:a16="http://schemas.microsoft.com/office/drawing/2014/main" id="{93088BEA-C953-990A-3901-C8FE0D56750D}"/>
              </a:ext>
            </a:extLst>
          </p:cNvPr>
          <p:cNvSpPr txBox="1"/>
          <p:nvPr/>
        </p:nvSpPr>
        <p:spPr>
          <a:xfrm>
            <a:off x="9383589" y="5388569"/>
            <a:ext cx="1877878"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Aptos" panose="02110004020202020204"/>
                <a:ea typeface="+mn-ea"/>
                <a:cs typeface="+mn-cs"/>
              </a:rPr>
              <a:t>Torque from upward thrust</a:t>
            </a:r>
          </a:p>
        </p:txBody>
      </p:sp>
      <p:pic>
        <p:nvPicPr>
          <p:cNvPr id="28" name="Graphic 27" descr="Arrow: Straight with solid fill">
            <a:extLst>
              <a:ext uri="{FF2B5EF4-FFF2-40B4-BE49-F238E27FC236}">
                <a16:creationId xmlns:a16="http://schemas.microsoft.com/office/drawing/2014/main" id="{7A75570B-B7EB-ABC4-5BB1-E162112E0D8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5400000">
            <a:off x="8199222" y="5041097"/>
            <a:ext cx="347472" cy="347472"/>
          </a:xfrm>
          <a:prstGeom prst="rect">
            <a:avLst/>
          </a:prstGeom>
        </p:spPr>
      </p:pic>
      <p:pic>
        <p:nvPicPr>
          <p:cNvPr id="29" name="Graphic 28" descr="Arrow: Straight with solid fill">
            <a:extLst>
              <a:ext uri="{FF2B5EF4-FFF2-40B4-BE49-F238E27FC236}">
                <a16:creationId xmlns:a16="http://schemas.microsoft.com/office/drawing/2014/main" id="{0B3A46EF-96BE-0C0D-CE41-354D5A78D66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4456558">
            <a:off x="9366318" y="5088552"/>
            <a:ext cx="538795" cy="538795"/>
          </a:xfrm>
          <a:prstGeom prst="rect">
            <a:avLst/>
          </a:prstGeom>
        </p:spPr>
      </p:pic>
      <p:pic>
        <p:nvPicPr>
          <p:cNvPr id="30" name="Picture 2">
            <a:extLst>
              <a:ext uri="{FF2B5EF4-FFF2-40B4-BE49-F238E27FC236}">
                <a16:creationId xmlns:a16="http://schemas.microsoft.com/office/drawing/2014/main" id="{66779BD0-D657-2CD0-D471-438670D3107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6320" y="5228142"/>
            <a:ext cx="1687190" cy="1264733"/>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a16="http://schemas.microsoft.com/office/drawing/2014/main" id="{6DA834A2-B9B2-3F7E-E627-574E0B2ADE93}"/>
              </a:ext>
            </a:extLst>
          </p:cNvPr>
          <p:cNvSpPr txBox="1"/>
          <p:nvPr/>
        </p:nvSpPr>
        <p:spPr>
          <a:xfrm>
            <a:off x="196062" y="6418695"/>
            <a:ext cx="3202911" cy="43088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Aptos" panose="02110004020202020204"/>
                <a:ea typeface="+mn-ea"/>
                <a:cs typeface="+mn-cs"/>
              </a:rPr>
              <a:t>Source: ASE 497W Todd E. Humphreys; University of Texas at Austin</a:t>
            </a:r>
          </a:p>
        </p:txBody>
      </p:sp>
    </p:spTree>
    <p:extLst>
      <p:ext uri="{BB962C8B-B14F-4D97-AF65-F5344CB8AC3E}">
        <p14:creationId xmlns:p14="http://schemas.microsoft.com/office/powerpoint/2010/main" val="35422437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A1E02B-FD61-31F6-1B2C-8C9626D3EAD8}"/>
              </a:ext>
            </a:extLst>
          </p:cNvPr>
          <p:cNvSpPr>
            <a:spLocks noGrp="1"/>
          </p:cNvSpPr>
          <p:nvPr>
            <p:ph type="title"/>
          </p:nvPr>
        </p:nvSpPr>
        <p:spPr/>
        <p:txBody>
          <a:bodyPr/>
          <a:lstStyle/>
          <a:p>
            <a:r>
              <a:rPr kumimoji="0" lang="en-US" sz="4400" b="0" i="0" u="none" strike="noStrike" kern="1200" cap="none" spc="0" normalizeH="0" baseline="0" noProof="0" dirty="0">
                <a:ln>
                  <a:noFill/>
                </a:ln>
                <a:solidFill>
                  <a:prstClr val="black"/>
                </a:solidFill>
                <a:effectLst/>
                <a:uLnTx/>
                <a:uFillTx/>
                <a:latin typeface="Aptos Display" panose="02110004020202020204"/>
                <a:ea typeface="+mj-ea"/>
                <a:cs typeface="+mj-cs"/>
              </a:rPr>
              <a:t>Aerial Robotics (Drone)</a:t>
            </a:r>
            <a:br>
              <a:rPr kumimoji="0" lang="en-US" sz="4400" b="0" i="0" u="none" strike="noStrike" kern="1200" cap="none" spc="0" normalizeH="0" baseline="0" noProof="0" dirty="0">
                <a:ln>
                  <a:noFill/>
                </a:ln>
                <a:solidFill>
                  <a:prstClr val="black"/>
                </a:solidFill>
                <a:effectLst/>
                <a:uLnTx/>
                <a:uFillTx/>
                <a:latin typeface="Aptos Display" panose="02110004020202020204"/>
                <a:ea typeface="+mj-ea"/>
                <a:cs typeface="+mj-cs"/>
              </a:rPr>
            </a:br>
            <a:r>
              <a:rPr kumimoji="0" lang="en-US" sz="2800" b="0" i="0" u="none" strike="noStrike" kern="1200" cap="none" spc="0" normalizeH="0" baseline="0" noProof="0" dirty="0">
                <a:ln>
                  <a:noFill/>
                </a:ln>
                <a:solidFill>
                  <a:prstClr val="black"/>
                </a:solidFill>
                <a:effectLst/>
                <a:uLnTx/>
                <a:uFillTx/>
                <a:latin typeface="Aptos Display" panose="02110004020202020204"/>
                <a:ea typeface="+mj-ea"/>
                <a:cs typeface="+mj-cs"/>
              </a:rPr>
              <a:t>C++: Path Finding Algorithm</a:t>
            </a:r>
            <a:endParaRPr lang="en-US" dirty="0"/>
          </a:p>
        </p:txBody>
      </p:sp>
      <p:pic>
        <p:nvPicPr>
          <p:cNvPr id="4" name="rossimvideo">
            <a:hlinkClick r:id="" action="ppaction://media"/>
            <a:extLst>
              <a:ext uri="{FF2B5EF4-FFF2-40B4-BE49-F238E27FC236}">
                <a16:creationId xmlns:a16="http://schemas.microsoft.com/office/drawing/2014/main" id="{48FECE98-434A-785E-EE03-FDC9119134FA}"/>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1944915" y="1545430"/>
            <a:ext cx="8795657" cy="4947445"/>
          </a:xfrm>
        </p:spPr>
      </p:pic>
    </p:spTree>
    <p:extLst>
      <p:ext uri="{BB962C8B-B14F-4D97-AF65-F5344CB8AC3E}">
        <p14:creationId xmlns:p14="http://schemas.microsoft.com/office/powerpoint/2010/main" val="4045463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64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BC47B1-ADF8-9567-6A75-CC6043B123D2}"/>
              </a:ext>
            </a:extLst>
          </p:cNvPr>
          <p:cNvSpPr>
            <a:spLocks noGrp="1"/>
          </p:cNvSpPr>
          <p:nvPr>
            <p:ph type="title"/>
          </p:nvPr>
        </p:nvSpPr>
        <p:spPr>
          <a:xfrm>
            <a:off x="838200" y="365125"/>
            <a:ext cx="10515600" cy="1325563"/>
          </a:xfrm>
        </p:spPr>
        <p:txBody>
          <a:bodyPr>
            <a:normAutofit/>
          </a:bodyPr>
          <a:lstStyle/>
          <a:p>
            <a:r>
              <a:rPr kumimoji="0" lang="en-US" sz="4200" b="0" i="0" u="none" strike="noStrike" kern="1200" cap="none" spc="0" normalizeH="0" baseline="0" noProof="0">
                <a:ln>
                  <a:noFill/>
                </a:ln>
                <a:effectLst/>
                <a:uLnTx/>
                <a:uFillTx/>
                <a:latin typeface="Aptos Display" panose="02110004020202020204"/>
                <a:ea typeface="+mj-ea"/>
                <a:cs typeface="+mj-cs"/>
              </a:rPr>
              <a:t>Aerial Robotics (Drone)</a:t>
            </a:r>
            <a:br>
              <a:rPr kumimoji="0" lang="en-US" sz="4200" b="0" i="0" u="none" strike="noStrike" kern="1200" cap="none" spc="0" normalizeH="0" baseline="0" noProof="0">
                <a:ln>
                  <a:noFill/>
                </a:ln>
                <a:effectLst/>
                <a:uLnTx/>
                <a:uFillTx/>
                <a:latin typeface="Aptos Display" panose="02110004020202020204"/>
                <a:ea typeface="+mj-ea"/>
                <a:cs typeface="+mj-cs"/>
              </a:rPr>
            </a:br>
            <a:r>
              <a:rPr kumimoji="0" lang="en-US" sz="4200" b="0" i="0" u="none" strike="noStrike" kern="1200" cap="none" spc="0" normalizeH="0" baseline="0" noProof="0">
                <a:ln>
                  <a:noFill/>
                </a:ln>
                <a:effectLst/>
                <a:uLnTx/>
                <a:uFillTx/>
                <a:latin typeface="Aptos Display" panose="02110004020202020204"/>
                <a:ea typeface="+mj-ea"/>
                <a:cs typeface="+mj-cs"/>
              </a:rPr>
              <a:t>Team Collaboration</a:t>
            </a:r>
            <a:endParaRPr lang="en-US" sz="4200"/>
          </a:p>
        </p:txBody>
      </p:sp>
      <p:graphicFrame>
        <p:nvGraphicFramePr>
          <p:cNvPr id="5" name="Content Placeholder 2">
            <a:extLst>
              <a:ext uri="{FF2B5EF4-FFF2-40B4-BE49-F238E27FC236}">
                <a16:creationId xmlns:a16="http://schemas.microsoft.com/office/drawing/2014/main" id="{0C92385C-A198-2C5D-4710-1EE94D7C790F}"/>
              </a:ext>
            </a:extLst>
          </p:cNvPr>
          <p:cNvGraphicFramePr>
            <a:graphicFrameLocks noGrp="1"/>
          </p:cNvGraphicFramePr>
          <p:nvPr>
            <p:ph idx="1"/>
          </p:nvPr>
        </p:nvGraphicFramePr>
        <p:xfrm>
          <a:off x="838200" y="2228087"/>
          <a:ext cx="10515600" cy="39488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414690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4F2D26-79D6-9550-1A8E-E99467D25A7A}"/>
              </a:ext>
            </a:extLst>
          </p:cNvPr>
          <p:cNvSpPr>
            <a:spLocks noGrp="1"/>
          </p:cNvSpPr>
          <p:nvPr>
            <p:ph type="title"/>
          </p:nvPr>
        </p:nvSpPr>
        <p:spPr>
          <a:xfrm>
            <a:off x="841248" y="256032"/>
            <a:ext cx="10506456" cy="1014984"/>
          </a:xfrm>
        </p:spPr>
        <p:txBody>
          <a:bodyPr anchor="b">
            <a:normAutofit/>
          </a:bodyPr>
          <a:lstStyle/>
          <a:p>
            <a:r>
              <a:rPr lang="en-US"/>
              <a:t>Summary of Drone Project</a:t>
            </a:r>
          </a:p>
        </p:txBody>
      </p:sp>
      <p:graphicFrame>
        <p:nvGraphicFramePr>
          <p:cNvPr id="12" name="Content Placeholder 2">
            <a:extLst>
              <a:ext uri="{FF2B5EF4-FFF2-40B4-BE49-F238E27FC236}">
                <a16:creationId xmlns:a16="http://schemas.microsoft.com/office/drawing/2014/main" id="{4FE69E45-CDB9-95D6-1D9C-05C5E75287E9}"/>
              </a:ext>
            </a:extLst>
          </p:cNvPr>
          <p:cNvGraphicFramePr>
            <a:graphicFrameLocks noGrp="1"/>
          </p:cNvGraphicFramePr>
          <p:nvPr>
            <p:ph idx="1"/>
          </p:nvPr>
        </p:nvGraphicFramePr>
        <p:xfrm>
          <a:off x="838200" y="1926266"/>
          <a:ext cx="10515600" cy="435752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220971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AD76F3E-3A97-486B-B402-44400A8B91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104ACEDB-8592-BBE5-08E1-D8190DF7CF47}"/>
              </a:ext>
            </a:extLst>
          </p:cNvPr>
          <p:cNvSpPr>
            <a:spLocks noGrp="1"/>
          </p:cNvSpPr>
          <p:nvPr>
            <p:ph type="ctrTitle"/>
          </p:nvPr>
        </p:nvSpPr>
        <p:spPr>
          <a:xfrm>
            <a:off x="838199" y="1093788"/>
            <a:ext cx="10506455" cy="2967208"/>
          </a:xfrm>
        </p:spPr>
        <p:txBody>
          <a:bodyPr>
            <a:normAutofit/>
          </a:bodyPr>
          <a:lstStyle/>
          <a:p>
            <a:pPr algn="l"/>
            <a:r>
              <a:rPr lang="en-US" sz="8000"/>
              <a:t>Projects</a:t>
            </a:r>
          </a:p>
        </p:txBody>
      </p:sp>
      <p:sp>
        <p:nvSpPr>
          <p:cNvPr id="3" name="Subtitle 2">
            <a:extLst>
              <a:ext uri="{FF2B5EF4-FFF2-40B4-BE49-F238E27FC236}">
                <a16:creationId xmlns:a16="http://schemas.microsoft.com/office/drawing/2014/main" id="{F7DABB52-2B62-2302-37DC-A933A32A9665}"/>
              </a:ext>
            </a:extLst>
          </p:cNvPr>
          <p:cNvSpPr>
            <a:spLocks noGrp="1"/>
          </p:cNvSpPr>
          <p:nvPr>
            <p:ph type="subTitle" idx="1"/>
          </p:nvPr>
        </p:nvSpPr>
        <p:spPr>
          <a:xfrm>
            <a:off x="7400924" y="4619624"/>
            <a:ext cx="3946779" cy="1038225"/>
          </a:xfrm>
        </p:spPr>
        <p:txBody>
          <a:bodyPr>
            <a:normAutofit/>
          </a:bodyPr>
          <a:lstStyle/>
          <a:p>
            <a:pPr algn="r"/>
            <a:r>
              <a:rPr kumimoji="0" lang="en-US" b="0" i="0" u="none" strike="noStrike" kern="1200" cap="none" spc="0" normalizeH="0" baseline="0" noProof="0">
                <a:ln>
                  <a:noFill/>
                </a:ln>
                <a:effectLst/>
                <a:uLnTx/>
                <a:uFillTx/>
                <a:latin typeface="Aptos Display" panose="02110004020202020204"/>
                <a:ea typeface="+mj-ea"/>
                <a:cs typeface="+mj-cs"/>
              </a:rPr>
              <a:t>Senior Design Project</a:t>
            </a:r>
            <a:endParaRPr lang="en-US"/>
          </a:p>
        </p:txBody>
      </p:sp>
      <p:sp>
        <p:nvSpPr>
          <p:cNvPr id="10" name="Rectangle 9">
            <a:extLst>
              <a:ext uri="{FF2B5EF4-FFF2-40B4-BE49-F238E27FC236}">
                <a16:creationId xmlns:a16="http://schemas.microsoft.com/office/drawing/2014/main" id="{391F6B52-91F4-4AEB-B6DB-29FEBCF28C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4331166"/>
            <a:ext cx="1050645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2CD6F061-7C53-44F4-9794-953DB70A45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9346882" y="2348839"/>
            <a:ext cx="54864" cy="394677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333441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FFD452-DA76-E614-815E-864C77911F6F}"/>
              </a:ext>
            </a:extLst>
          </p:cNvPr>
          <p:cNvSpPr>
            <a:spLocks noGrp="1"/>
          </p:cNvSpPr>
          <p:nvPr>
            <p:ph type="title"/>
          </p:nvPr>
        </p:nvSpPr>
        <p:spPr/>
        <p:txBody>
          <a:bodyPr/>
          <a:lstStyle/>
          <a:p>
            <a:r>
              <a:rPr kumimoji="0" lang="en-US" sz="4400" b="0" i="0" u="none" strike="noStrike" kern="1200" cap="none" spc="0" normalizeH="0" baseline="0" noProof="0" dirty="0">
                <a:ln>
                  <a:noFill/>
                </a:ln>
                <a:solidFill>
                  <a:prstClr val="black"/>
                </a:solidFill>
                <a:effectLst/>
                <a:uLnTx/>
                <a:uFillTx/>
                <a:latin typeface="Aptos Display" panose="02110004020202020204"/>
                <a:ea typeface="+mj-ea"/>
                <a:cs typeface="+mj-cs"/>
              </a:rPr>
              <a:t>Senior Design Project</a:t>
            </a:r>
            <a:br>
              <a:rPr kumimoji="0" lang="en-US" sz="4400" b="0" i="0" u="none" strike="noStrike" kern="1200" cap="none" spc="0" normalizeH="0" baseline="0" noProof="0" dirty="0">
                <a:ln>
                  <a:noFill/>
                </a:ln>
                <a:solidFill>
                  <a:prstClr val="black"/>
                </a:solidFill>
                <a:effectLst/>
                <a:uLnTx/>
                <a:uFillTx/>
                <a:latin typeface="Aptos Display" panose="02110004020202020204"/>
                <a:ea typeface="+mj-ea"/>
                <a:cs typeface="+mj-cs"/>
              </a:rPr>
            </a:br>
            <a:r>
              <a:rPr kumimoji="0" lang="en-US" sz="2800" b="0" i="0" u="none" strike="noStrike" kern="1200" cap="none" spc="0" normalizeH="0" baseline="0" noProof="0" dirty="0">
                <a:ln>
                  <a:noFill/>
                </a:ln>
                <a:solidFill>
                  <a:prstClr val="black"/>
                </a:solidFill>
                <a:effectLst/>
                <a:uLnTx/>
                <a:uFillTx/>
                <a:latin typeface="Aptos Display" panose="02110004020202020204"/>
                <a:ea typeface="+mj-ea"/>
                <a:cs typeface="+mj-cs"/>
              </a:rPr>
              <a:t>Background</a:t>
            </a:r>
            <a:endParaRPr lang="en-US" dirty="0"/>
          </a:p>
        </p:txBody>
      </p:sp>
      <p:sp>
        <p:nvSpPr>
          <p:cNvPr id="3" name="Content Placeholder 2">
            <a:extLst>
              <a:ext uri="{FF2B5EF4-FFF2-40B4-BE49-F238E27FC236}">
                <a16:creationId xmlns:a16="http://schemas.microsoft.com/office/drawing/2014/main" id="{88351894-3EE1-7119-2E4D-AFC627F817FE}"/>
              </a:ext>
            </a:extLst>
          </p:cNvPr>
          <p:cNvSpPr>
            <a:spLocks noGrp="1"/>
          </p:cNvSpPr>
          <p:nvPr>
            <p:ph idx="1"/>
          </p:nvPr>
        </p:nvSpPr>
        <p:spPr/>
        <p:txBody>
          <a:bodyPr/>
          <a:lstStyle/>
          <a:p>
            <a:r>
              <a:rPr lang="en-US" dirty="0"/>
              <a:t>Team Lead</a:t>
            </a:r>
          </a:p>
          <a:p>
            <a:r>
              <a:rPr lang="en-US" dirty="0"/>
              <a:t>Sponsor: Southwest Research Institute (SwRI)</a:t>
            </a:r>
          </a:p>
          <a:p>
            <a:r>
              <a:rPr lang="en-US" dirty="0"/>
              <a:t>Design a high-impact test machine for equipment on naval ships</a:t>
            </a:r>
          </a:p>
          <a:p>
            <a:pPr lvl="1"/>
            <a:r>
              <a:rPr lang="en-US" dirty="0"/>
              <a:t>Comply with MIL-DTL-901E standard</a:t>
            </a:r>
          </a:p>
          <a:p>
            <a:endParaRPr lang="en-US" dirty="0"/>
          </a:p>
        </p:txBody>
      </p:sp>
      <p:pic>
        <p:nvPicPr>
          <p:cNvPr id="5122" name="Picture 2" descr="1986694">
            <a:extLst>
              <a:ext uri="{FF2B5EF4-FFF2-40B4-BE49-F238E27FC236}">
                <a16:creationId xmlns:a16="http://schemas.microsoft.com/office/drawing/2014/main" id="{8D96462D-22A0-0FA1-0A7D-CC54B88701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1057" y="3714750"/>
            <a:ext cx="2428875" cy="314325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Diagram, engineering drawing&#10;&#10;Description automatically generated">
            <a:extLst>
              <a:ext uri="{FF2B5EF4-FFF2-40B4-BE49-F238E27FC236}">
                <a16:creationId xmlns:a16="http://schemas.microsoft.com/office/drawing/2014/main" id="{D69292F5-3793-0039-485E-0EB99A058E8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10681" y="4001294"/>
            <a:ext cx="3252708" cy="2608943"/>
          </a:xfrm>
          <a:prstGeom prst="rect">
            <a:avLst/>
          </a:prstGeom>
        </p:spPr>
      </p:pic>
      <p:pic>
        <p:nvPicPr>
          <p:cNvPr id="5126" name="Picture 6" descr="Medium Weight Shock Machine | Tekno - ETA">
            <a:extLst>
              <a:ext uri="{FF2B5EF4-FFF2-40B4-BE49-F238E27FC236}">
                <a16:creationId xmlns:a16="http://schemas.microsoft.com/office/drawing/2014/main" id="{A9C3ACE4-94AF-5E5B-BE6D-462F4873FD7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83523" y="4261303"/>
            <a:ext cx="2050143" cy="205014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6D20C435-01D2-DA99-321F-B2CDF8B457EF}"/>
              </a:ext>
            </a:extLst>
          </p:cNvPr>
          <p:cNvSpPr txBox="1"/>
          <p:nvPr/>
        </p:nvSpPr>
        <p:spPr>
          <a:xfrm>
            <a:off x="8183523" y="3741613"/>
            <a:ext cx="317027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rPr>
              <a:t>Source: www.tekno-eta.com</a:t>
            </a:r>
          </a:p>
        </p:txBody>
      </p:sp>
    </p:spTree>
    <p:extLst>
      <p:ext uri="{BB962C8B-B14F-4D97-AF65-F5344CB8AC3E}">
        <p14:creationId xmlns:p14="http://schemas.microsoft.com/office/powerpoint/2010/main" val="15232625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FDF851-D95A-C07D-A3C7-283AF8E74F16}"/>
              </a:ext>
            </a:extLst>
          </p:cNvPr>
          <p:cNvSpPr>
            <a:spLocks noGrp="1"/>
          </p:cNvSpPr>
          <p:nvPr>
            <p:ph type="title"/>
          </p:nvPr>
        </p:nvSpPr>
        <p:spPr/>
        <p:txBody>
          <a:bodyPr anchor="b">
            <a:normAutofit/>
          </a:bodyPr>
          <a:lstStyle/>
          <a:p>
            <a:r>
              <a:rPr kumimoji="0" lang="en-US" sz="3000" b="0" i="0" u="none" strike="noStrike" kern="1200" cap="none" spc="0" normalizeH="0" baseline="0" noProof="0" dirty="0">
                <a:ln>
                  <a:noFill/>
                </a:ln>
                <a:effectLst/>
                <a:uLnTx/>
                <a:uFillTx/>
                <a:latin typeface="Aptos Display" panose="02110004020202020204"/>
                <a:ea typeface="+mj-ea"/>
                <a:cs typeface="+mj-cs"/>
              </a:rPr>
              <a:t>Senior Design Project</a:t>
            </a:r>
            <a:br>
              <a:rPr kumimoji="0" lang="en-US" sz="3000" b="0" i="0" u="none" strike="noStrike" kern="1200" cap="none" spc="0" normalizeH="0" baseline="0" noProof="0" dirty="0">
                <a:ln>
                  <a:noFill/>
                </a:ln>
                <a:effectLst/>
                <a:uLnTx/>
                <a:uFillTx/>
                <a:latin typeface="Aptos Display" panose="02110004020202020204"/>
                <a:ea typeface="+mj-ea"/>
                <a:cs typeface="+mj-cs"/>
              </a:rPr>
            </a:br>
            <a:r>
              <a:rPr kumimoji="0" lang="en-US" sz="2000" b="0" i="0" u="none" strike="noStrike" kern="1200" cap="none" spc="0" normalizeH="0" baseline="0" noProof="0" dirty="0">
                <a:ln>
                  <a:noFill/>
                </a:ln>
                <a:effectLst/>
                <a:uLnTx/>
                <a:uFillTx/>
                <a:latin typeface="Aptos Display" panose="02110004020202020204"/>
                <a:ea typeface="+mj-ea"/>
                <a:cs typeface="+mj-cs"/>
              </a:rPr>
              <a:t>Defining the Problem</a:t>
            </a:r>
            <a:endParaRPr lang="en-US" sz="3000" dirty="0"/>
          </a:p>
        </p:txBody>
      </p:sp>
      <p:sp>
        <p:nvSpPr>
          <p:cNvPr id="3" name="Content Placeholder 2">
            <a:extLst>
              <a:ext uri="{FF2B5EF4-FFF2-40B4-BE49-F238E27FC236}">
                <a16:creationId xmlns:a16="http://schemas.microsoft.com/office/drawing/2014/main" id="{B65EA553-70DC-EEE6-C2EA-C19C6AAAF6CD}"/>
              </a:ext>
            </a:extLst>
          </p:cNvPr>
          <p:cNvSpPr>
            <a:spLocks noGrp="1"/>
          </p:cNvSpPr>
          <p:nvPr>
            <p:ph idx="1"/>
          </p:nvPr>
        </p:nvSpPr>
        <p:spPr/>
        <p:txBody>
          <a:bodyPr anchor="t">
            <a:normAutofit/>
          </a:bodyPr>
          <a:lstStyle/>
          <a:p>
            <a:r>
              <a:rPr lang="en-US" sz="2000"/>
              <a:t>Deliverable</a:t>
            </a:r>
          </a:p>
          <a:p>
            <a:pPr lvl="1"/>
            <a:r>
              <a:rPr lang="en-US" sz="2000"/>
              <a:t>CAD Model</a:t>
            </a:r>
          </a:p>
          <a:p>
            <a:pPr lvl="1"/>
            <a:r>
              <a:rPr lang="en-US" sz="2000"/>
              <a:t>Static Finite Element Analysis (FEA)</a:t>
            </a:r>
          </a:p>
          <a:p>
            <a:r>
              <a:rPr lang="en-US" sz="2000"/>
              <a:t>Confined project scope to 4 subsystems:</a:t>
            </a:r>
          </a:p>
          <a:p>
            <a:endParaRPr lang="en-US" sz="2000"/>
          </a:p>
        </p:txBody>
      </p:sp>
      <p:pic>
        <p:nvPicPr>
          <p:cNvPr id="4" name="Picture 3" descr="Diagram, engineering drawing&#10;&#10;Description automatically generated">
            <a:extLst>
              <a:ext uri="{FF2B5EF4-FFF2-40B4-BE49-F238E27FC236}">
                <a16:creationId xmlns:a16="http://schemas.microsoft.com/office/drawing/2014/main" id="{BEB238E6-A925-71D6-12AF-407F7CADD3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87672" y="869930"/>
            <a:ext cx="6389346" cy="5127450"/>
          </a:xfrm>
          <a:prstGeom prst="rect">
            <a:avLst/>
          </a:prstGeom>
        </p:spPr>
      </p:pic>
      <p:pic>
        <p:nvPicPr>
          <p:cNvPr id="6" name="Graphic 5" descr="Harvey Balls 0% with solid fill">
            <a:extLst>
              <a:ext uri="{FF2B5EF4-FFF2-40B4-BE49-F238E27FC236}">
                <a16:creationId xmlns:a16="http://schemas.microsoft.com/office/drawing/2014/main" id="{DCD49C5F-DFB9-326B-790B-3657E06D3A5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868352" y="2357594"/>
            <a:ext cx="627985" cy="627985"/>
          </a:xfrm>
          <a:prstGeom prst="rect">
            <a:avLst/>
          </a:prstGeom>
        </p:spPr>
      </p:pic>
      <p:pic>
        <p:nvPicPr>
          <p:cNvPr id="7" name="Graphic 6" descr="Harvey Balls 0% with solid fill">
            <a:extLst>
              <a:ext uri="{FF2B5EF4-FFF2-40B4-BE49-F238E27FC236}">
                <a16:creationId xmlns:a16="http://schemas.microsoft.com/office/drawing/2014/main" id="{974EA2B1-4174-38DC-E74F-3BFA23266EB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772404" y="1174682"/>
            <a:ext cx="1139368" cy="1139368"/>
          </a:xfrm>
          <a:prstGeom prst="rect">
            <a:avLst/>
          </a:prstGeom>
        </p:spPr>
      </p:pic>
      <p:pic>
        <p:nvPicPr>
          <p:cNvPr id="8" name="Graphic 7" descr="Harvey Balls 0% with solid fill">
            <a:extLst>
              <a:ext uri="{FF2B5EF4-FFF2-40B4-BE49-F238E27FC236}">
                <a16:creationId xmlns:a16="http://schemas.microsoft.com/office/drawing/2014/main" id="{3C6F3334-2306-CF20-66E7-1F186C4CB2F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076381" y="2942035"/>
            <a:ext cx="2630713" cy="2630713"/>
          </a:xfrm>
          <a:prstGeom prst="rect">
            <a:avLst/>
          </a:prstGeom>
        </p:spPr>
      </p:pic>
      <p:pic>
        <p:nvPicPr>
          <p:cNvPr id="12" name="Graphic 11" descr="Harvey Balls 0% with solid fill">
            <a:extLst>
              <a:ext uri="{FF2B5EF4-FFF2-40B4-BE49-F238E27FC236}">
                <a16:creationId xmlns:a16="http://schemas.microsoft.com/office/drawing/2014/main" id="{E337816C-A09C-3D61-3D43-16B92056E39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550938" y="2357594"/>
            <a:ext cx="627985" cy="627985"/>
          </a:xfrm>
          <a:prstGeom prst="rect">
            <a:avLst/>
          </a:prstGeom>
        </p:spPr>
      </p:pic>
      <p:sp>
        <p:nvSpPr>
          <p:cNvPr id="19" name="TextBox 18">
            <a:extLst>
              <a:ext uri="{FF2B5EF4-FFF2-40B4-BE49-F238E27FC236}">
                <a16:creationId xmlns:a16="http://schemas.microsoft.com/office/drawing/2014/main" id="{BAB8CBEC-8A1B-23A3-24AA-CB09B00E6F3B}"/>
              </a:ext>
            </a:extLst>
          </p:cNvPr>
          <p:cNvSpPr txBox="1"/>
          <p:nvPr/>
        </p:nvSpPr>
        <p:spPr>
          <a:xfrm>
            <a:off x="8342088" y="990016"/>
            <a:ext cx="1449405"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ptos" panose="02110004020202020204"/>
                <a:ea typeface="+mn-ea"/>
                <a:cs typeface="+mn-cs"/>
              </a:rPr>
              <a:t>Hammer</a:t>
            </a:r>
          </a:p>
        </p:txBody>
      </p:sp>
      <p:sp>
        <p:nvSpPr>
          <p:cNvPr id="22" name="TextBox 21">
            <a:extLst>
              <a:ext uri="{FF2B5EF4-FFF2-40B4-BE49-F238E27FC236}">
                <a16:creationId xmlns:a16="http://schemas.microsoft.com/office/drawing/2014/main" id="{D25579B1-EA2D-5E07-E833-A307864AB0D1}"/>
              </a:ext>
            </a:extLst>
          </p:cNvPr>
          <p:cNvSpPr txBox="1"/>
          <p:nvPr/>
        </p:nvSpPr>
        <p:spPr>
          <a:xfrm>
            <a:off x="9109378" y="2783626"/>
            <a:ext cx="1667082" cy="369332"/>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ptos" panose="02110004020202020204"/>
                <a:ea typeface="+mn-ea"/>
                <a:cs typeface="+mn-cs"/>
              </a:rPr>
              <a:t>Hammer Lift</a:t>
            </a:r>
          </a:p>
        </p:txBody>
      </p:sp>
      <p:sp>
        <p:nvSpPr>
          <p:cNvPr id="23" name="TextBox 22">
            <a:extLst>
              <a:ext uri="{FF2B5EF4-FFF2-40B4-BE49-F238E27FC236}">
                <a16:creationId xmlns:a16="http://schemas.microsoft.com/office/drawing/2014/main" id="{1937BFF8-F665-8B34-9DD8-2A4E475AA3E4}"/>
              </a:ext>
            </a:extLst>
          </p:cNvPr>
          <p:cNvSpPr txBox="1"/>
          <p:nvPr/>
        </p:nvSpPr>
        <p:spPr>
          <a:xfrm>
            <a:off x="4047479" y="4869610"/>
            <a:ext cx="1449405" cy="369332"/>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ptos" panose="02110004020202020204"/>
                <a:ea typeface="+mn-ea"/>
                <a:cs typeface="+mn-cs"/>
              </a:rPr>
              <a:t>Mount</a:t>
            </a:r>
          </a:p>
        </p:txBody>
      </p:sp>
      <p:sp>
        <p:nvSpPr>
          <p:cNvPr id="24" name="TextBox 23">
            <a:extLst>
              <a:ext uri="{FF2B5EF4-FFF2-40B4-BE49-F238E27FC236}">
                <a16:creationId xmlns:a16="http://schemas.microsoft.com/office/drawing/2014/main" id="{C51D328A-F68F-9FE9-A4D3-32E26ECF6003}"/>
              </a:ext>
            </a:extLst>
          </p:cNvPr>
          <p:cNvSpPr txBox="1"/>
          <p:nvPr/>
        </p:nvSpPr>
        <p:spPr>
          <a:xfrm>
            <a:off x="6446375" y="2434136"/>
            <a:ext cx="1449405" cy="369332"/>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ptos" panose="02110004020202020204"/>
                <a:ea typeface="+mn-ea"/>
                <a:cs typeface="+mn-cs"/>
              </a:rPr>
              <a:t>Brake</a:t>
            </a:r>
          </a:p>
        </p:txBody>
      </p:sp>
    </p:spTree>
    <p:extLst>
      <p:ext uri="{BB962C8B-B14F-4D97-AF65-F5344CB8AC3E}">
        <p14:creationId xmlns:p14="http://schemas.microsoft.com/office/powerpoint/2010/main" val="40827129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D94CE4-75A1-240A-24DB-D37D3B3F325F}"/>
              </a:ext>
            </a:extLst>
          </p:cNvPr>
          <p:cNvSpPr>
            <a:spLocks noGrp="1"/>
          </p:cNvSpPr>
          <p:nvPr>
            <p:ph type="title"/>
          </p:nvPr>
        </p:nvSpPr>
        <p:spPr/>
        <p:txBody>
          <a:bodyPr/>
          <a:lstStyle/>
          <a:p>
            <a:r>
              <a:rPr kumimoji="0" lang="en-US" sz="4400" b="0" i="0" u="none" strike="noStrike" kern="1200" cap="none" spc="0" normalizeH="0" baseline="0" noProof="0" dirty="0">
                <a:ln>
                  <a:noFill/>
                </a:ln>
                <a:solidFill>
                  <a:prstClr val="black"/>
                </a:solidFill>
                <a:effectLst/>
                <a:uLnTx/>
                <a:uFillTx/>
                <a:latin typeface="Aptos Display" panose="02110004020202020204"/>
                <a:ea typeface="+mj-ea"/>
                <a:cs typeface="+mj-cs"/>
              </a:rPr>
              <a:t>Senior Design Project</a:t>
            </a:r>
            <a:br>
              <a:rPr kumimoji="0" lang="en-US" sz="4400" b="0" i="0" u="none" strike="noStrike" kern="1200" cap="none" spc="0" normalizeH="0" baseline="0" noProof="0" dirty="0">
                <a:ln>
                  <a:noFill/>
                </a:ln>
                <a:solidFill>
                  <a:prstClr val="black"/>
                </a:solidFill>
                <a:effectLst/>
                <a:uLnTx/>
                <a:uFillTx/>
                <a:latin typeface="Aptos Display" panose="02110004020202020204"/>
                <a:ea typeface="+mj-ea"/>
                <a:cs typeface="+mj-cs"/>
              </a:rPr>
            </a:br>
            <a:r>
              <a:rPr lang="en-US" sz="2800" dirty="0">
                <a:solidFill>
                  <a:prstClr val="black"/>
                </a:solidFill>
                <a:latin typeface="Aptos Display" panose="02110004020202020204"/>
              </a:rPr>
              <a:t>Communication</a:t>
            </a:r>
            <a:endParaRPr lang="en-US" dirty="0"/>
          </a:p>
        </p:txBody>
      </p:sp>
      <p:pic>
        <p:nvPicPr>
          <p:cNvPr id="5" name="Content Placeholder 4" descr="Chart, timeline&#10;&#10;Description automatically generated">
            <a:extLst>
              <a:ext uri="{FF2B5EF4-FFF2-40B4-BE49-F238E27FC236}">
                <a16:creationId xmlns:a16="http://schemas.microsoft.com/office/drawing/2014/main" id="{057818F6-F251-E31B-87D4-D342AD89D020}"/>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29616" y="2163231"/>
            <a:ext cx="11332768" cy="3961798"/>
          </a:xfrm>
        </p:spPr>
      </p:pic>
    </p:spTree>
    <p:extLst>
      <p:ext uri="{BB962C8B-B14F-4D97-AF65-F5344CB8AC3E}">
        <p14:creationId xmlns:p14="http://schemas.microsoft.com/office/powerpoint/2010/main" val="7152390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D94CE4-75A1-240A-24DB-D37D3B3F325F}"/>
              </a:ext>
            </a:extLst>
          </p:cNvPr>
          <p:cNvSpPr>
            <a:spLocks noGrp="1"/>
          </p:cNvSpPr>
          <p:nvPr>
            <p:ph type="title"/>
          </p:nvPr>
        </p:nvSpPr>
        <p:spPr/>
        <p:txBody>
          <a:bodyPr/>
          <a:lstStyle/>
          <a:p>
            <a:r>
              <a:rPr kumimoji="0" lang="en-US" sz="4400" b="0" i="0" u="none" strike="noStrike" kern="1200" cap="none" spc="0" normalizeH="0" baseline="0" noProof="0" dirty="0">
                <a:ln>
                  <a:noFill/>
                </a:ln>
                <a:solidFill>
                  <a:prstClr val="black"/>
                </a:solidFill>
                <a:effectLst/>
                <a:uLnTx/>
                <a:uFillTx/>
                <a:latin typeface="Aptos Display" panose="02110004020202020204"/>
                <a:ea typeface="+mj-ea"/>
                <a:cs typeface="+mj-cs"/>
              </a:rPr>
              <a:t>Senior Design Project</a:t>
            </a:r>
            <a:br>
              <a:rPr kumimoji="0" lang="en-US" sz="4400" b="0" i="0" u="none" strike="noStrike" kern="1200" cap="none" spc="0" normalizeH="0" baseline="0" noProof="0" dirty="0">
                <a:ln>
                  <a:noFill/>
                </a:ln>
                <a:solidFill>
                  <a:prstClr val="black"/>
                </a:solidFill>
                <a:effectLst/>
                <a:uLnTx/>
                <a:uFillTx/>
                <a:latin typeface="Aptos Display" panose="02110004020202020204"/>
                <a:ea typeface="+mj-ea"/>
                <a:cs typeface="+mj-cs"/>
              </a:rPr>
            </a:br>
            <a:r>
              <a:rPr lang="en-US" sz="2800" dirty="0">
                <a:solidFill>
                  <a:prstClr val="black"/>
                </a:solidFill>
                <a:latin typeface="Aptos Display" panose="02110004020202020204"/>
              </a:rPr>
              <a:t>Communication</a:t>
            </a:r>
            <a:endParaRPr lang="en-US" dirty="0"/>
          </a:p>
        </p:txBody>
      </p:sp>
      <p:pic>
        <p:nvPicPr>
          <p:cNvPr id="7" name="Content Placeholder 6" descr="Diagram&#10;&#10;Description automatically generated">
            <a:extLst>
              <a:ext uri="{FF2B5EF4-FFF2-40B4-BE49-F238E27FC236}">
                <a16:creationId xmlns:a16="http://schemas.microsoft.com/office/drawing/2014/main" id="{6732B8FE-E66A-5E4A-8158-D6C14DA21D7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195215" y="2930256"/>
            <a:ext cx="9801570" cy="2948030"/>
          </a:xfrm>
        </p:spPr>
      </p:pic>
    </p:spTree>
    <p:extLst>
      <p:ext uri="{BB962C8B-B14F-4D97-AF65-F5344CB8AC3E}">
        <p14:creationId xmlns:p14="http://schemas.microsoft.com/office/powerpoint/2010/main" val="33418416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D94CE4-75A1-240A-24DB-D37D3B3F325F}"/>
              </a:ext>
            </a:extLst>
          </p:cNvPr>
          <p:cNvSpPr>
            <a:spLocks noGrp="1"/>
          </p:cNvSpPr>
          <p:nvPr>
            <p:ph type="title"/>
          </p:nvPr>
        </p:nvSpPr>
        <p:spPr/>
        <p:txBody>
          <a:bodyPr/>
          <a:lstStyle/>
          <a:p>
            <a:r>
              <a:rPr kumimoji="0" lang="en-US" sz="4400" b="0" i="0" u="none" strike="noStrike" kern="1200" cap="none" spc="0" normalizeH="0" baseline="0" noProof="0" dirty="0">
                <a:ln>
                  <a:noFill/>
                </a:ln>
                <a:solidFill>
                  <a:prstClr val="black"/>
                </a:solidFill>
                <a:effectLst/>
                <a:uLnTx/>
                <a:uFillTx/>
                <a:latin typeface="Aptos Display" panose="02110004020202020204"/>
                <a:ea typeface="+mj-ea"/>
                <a:cs typeface="+mj-cs"/>
              </a:rPr>
              <a:t>Senior Design Project</a:t>
            </a:r>
            <a:br>
              <a:rPr kumimoji="0" lang="en-US" sz="4400" b="0" i="0" u="none" strike="noStrike" kern="1200" cap="none" spc="0" normalizeH="0" baseline="0" noProof="0" dirty="0">
                <a:ln>
                  <a:noFill/>
                </a:ln>
                <a:solidFill>
                  <a:prstClr val="black"/>
                </a:solidFill>
                <a:effectLst/>
                <a:uLnTx/>
                <a:uFillTx/>
                <a:latin typeface="Aptos Display" panose="02110004020202020204"/>
                <a:ea typeface="+mj-ea"/>
                <a:cs typeface="+mj-cs"/>
              </a:rPr>
            </a:br>
            <a:r>
              <a:rPr lang="en-US" sz="2800" dirty="0">
                <a:solidFill>
                  <a:prstClr val="black"/>
                </a:solidFill>
                <a:latin typeface="Aptos Display" panose="02110004020202020204"/>
              </a:rPr>
              <a:t>Communication</a:t>
            </a:r>
            <a:endParaRPr lang="en-US" dirty="0"/>
          </a:p>
        </p:txBody>
      </p:sp>
      <p:pic>
        <p:nvPicPr>
          <p:cNvPr id="7" name="Content Placeholder 6" descr="Table&#10;&#10;Description automatically generated">
            <a:extLst>
              <a:ext uri="{FF2B5EF4-FFF2-40B4-BE49-F238E27FC236}">
                <a16:creationId xmlns:a16="http://schemas.microsoft.com/office/drawing/2014/main" id="{13446868-4079-7F65-D654-8809374CEB2F}"/>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894160" y="1825625"/>
            <a:ext cx="8403680" cy="4351338"/>
          </a:xfrm>
        </p:spPr>
      </p:pic>
    </p:spTree>
    <p:extLst>
      <p:ext uri="{BB962C8B-B14F-4D97-AF65-F5344CB8AC3E}">
        <p14:creationId xmlns:p14="http://schemas.microsoft.com/office/powerpoint/2010/main" val="26368143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F2DBAC-1625-98C2-2FEE-831E9B1BD156}"/>
              </a:ext>
            </a:extLst>
          </p:cNvPr>
          <p:cNvSpPr>
            <a:spLocks noGrp="1"/>
          </p:cNvSpPr>
          <p:nvPr>
            <p:ph type="title"/>
          </p:nvPr>
        </p:nvSpPr>
        <p:spPr/>
        <p:txBody>
          <a:bodyPr/>
          <a:lstStyle/>
          <a:p>
            <a:r>
              <a:rPr kumimoji="0" lang="en-US" sz="4400" b="0" i="0" u="none" strike="noStrike" kern="1200" cap="none" spc="0" normalizeH="0" baseline="0" noProof="0">
                <a:ln>
                  <a:noFill/>
                </a:ln>
                <a:solidFill>
                  <a:prstClr val="black"/>
                </a:solidFill>
                <a:effectLst/>
                <a:uLnTx/>
                <a:uFillTx/>
                <a:latin typeface="Aptos Display" panose="02110004020202020204"/>
                <a:ea typeface="+mj-ea"/>
                <a:cs typeface="+mj-cs"/>
              </a:rPr>
              <a:t>Senior Design Project</a:t>
            </a:r>
            <a:br>
              <a:rPr kumimoji="0" lang="en-US" sz="4400" b="0" i="0" u="none" strike="noStrike" kern="1200" cap="none" spc="0" normalizeH="0" baseline="0" noProof="0">
                <a:ln>
                  <a:noFill/>
                </a:ln>
                <a:solidFill>
                  <a:prstClr val="black"/>
                </a:solidFill>
                <a:effectLst/>
                <a:uLnTx/>
                <a:uFillTx/>
                <a:latin typeface="Aptos Display" panose="02110004020202020204"/>
                <a:ea typeface="+mj-ea"/>
                <a:cs typeface="+mj-cs"/>
              </a:rPr>
            </a:br>
            <a:r>
              <a:rPr lang="en-US" sz="2800">
                <a:solidFill>
                  <a:prstClr val="black"/>
                </a:solidFill>
                <a:latin typeface="Aptos Display" panose="02110004020202020204"/>
              </a:rPr>
              <a:t>Communication</a:t>
            </a:r>
            <a:endParaRPr lang="en-US" dirty="0"/>
          </a:p>
        </p:txBody>
      </p:sp>
      <p:sp>
        <p:nvSpPr>
          <p:cNvPr id="3" name="Content Placeholder 2">
            <a:extLst>
              <a:ext uri="{FF2B5EF4-FFF2-40B4-BE49-F238E27FC236}">
                <a16:creationId xmlns:a16="http://schemas.microsoft.com/office/drawing/2014/main" id="{4D597AE5-2026-7980-F1C5-E3B1FE538706}"/>
              </a:ext>
            </a:extLst>
          </p:cNvPr>
          <p:cNvSpPr>
            <a:spLocks noGrp="1"/>
          </p:cNvSpPr>
          <p:nvPr>
            <p:ph idx="1"/>
          </p:nvPr>
        </p:nvSpPr>
        <p:spPr/>
        <p:txBody>
          <a:bodyPr/>
          <a:lstStyle/>
          <a:p>
            <a:r>
              <a:rPr lang="en-US" dirty="0"/>
              <a:t>Communication with Sponsor</a:t>
            </a:r>
          </a:p>
          <a:p>
            <a:pPr lvl="1"/>
            <a:r>
              <a:rPr lang="en-US" dirty="0"/>
              <a:t>Trust</a:t>
            </a:r>
          </a:p>
          <a:p>
            <a:pPr lvl="2"/>
            <a:r>
              <a:rPr lang="en-US" dirty="0"/>
              <a:t>Show the team’s plan</a:t>
            </a:r>
          </a:p>
          <a:p>
            <a:pPr lvl="2"/>
            <a:r>
              <a:rPr lang="en-US" dirty="0"/>
              <a:t>Show our understanding of the project</a:t>
            </a:r>
          </a:p>
          <a:p>
            <a:r>
              <a:rPr lang="en-US" dirty="0"/>
              <a:t>Communication within the team</a:t>
            </a:r>
          </a:p>
          <a:p>
            <a:pPr lvl="1"/>
            <a:r>
              <a:rPr lang="en-US" dirty="0"/>
              <a:t>Action Items every meeting</a:t>
            </a:r>
          </a:p>
          <a:p>
            <a:pPr marL="0" indent="0">
              <a:buNone/>
            </a:pPr>
            <a:endParaRPr lang="en-US" dirty="0"/>
          </a:p>
          <a:p>
            <a:pPr lvl="1"/>
            <a:endParaRPr lang="en-US" dirty="0"/>
          </a:p>
        </p:txBody>
      </p:sp>
    </p:spTree>
    <p:extLst>
      <p:ext uri="{BB962C8B-B14F-4D97-AF65-F5344CB8AC3E}">
        <p14:creationId xmlns:p14="http://schemas.microsoft.com/office/powerpoint/2010/main" val="4906248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F00092-A672-E66F-0B64-95339360D7DC}"/>
              </a:ext>
            </a:extLst>
          </p:cNvPr>
          <p:cNvSpPr>
            <a:spLocks noGrp="1"/>
          </p:cNvSpPr>
          <p:nvPr>
            <p:ph type="title"/>
          </p:nvPr>
        </p:nvSpPr>
        <p:spPr/>
        <p:txBody>
          <a:bodyPr/>
          <a:lstStyle/>
          <a:p>
            <a:r>
              <a:rPr lang="en-US" dirty="0"/>
              <a:t>Aerial Robotics (Drone)</a:t>
            </a:r>
            <a:br>
              <a:rPr lang="en-US" dirty="0"/>
            </a:br>
            <a:r>
              <a:rPr lang="en-US" sz="2800" dirty="0"/>
              <a:t>PD controller</a:t>
            </a:r>
            <a:endParaRPr lang="en-US" dirty="0"/>
          </a:p>
        </p:txBody>
      </p:sp>
      <p:pic>
        <p:nvPicPr>
          <p:cNvPr id="5" name="Content Placeholder 4" descr="A picture containing text&#10;&#10;Description automatically generated">
            <a:extLst>
              <a:ext uri="{FF2B5EF4-FFF2-40B4-BE49-F238E27FC236}">
                <a16:creationId xmlns:a16="http://schemas.microsoft.com/office/drawing/2014/main" id="{949E1DBF-F869-8C53-8B2A-53731FDCB2AB}"/>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685309" y="2624739"/>
            <a:ext cx="8821381" cy="2753109"/>
          </a:xfrm>
        </p:spPr>
      </p:pic>
      <p:sp>
        <p:nvSpPr>
          <p:cNvPr id="6" name="TextBox 5">
            <a:extLst>
              <a:ext uri="{FF2B5EF4-FFF2-40B4-BE49-F238E27FC236}">
                <a16:creationId xmlns:a16="http://schemas.microsoft.com/office/drawing/2014/main" id="{5BFD79F1-0FD4-6B65-2CF6-7BCFDF01B43E}"/>
              </a:ext>
            </a:extLst>
          </p:cNvPr>
          <p:cNvSpPr txBox="1"/>
          <p:nvPr/>
        </p:nvSpPr>
        <p:spPr>
          <a:xfrm>
            <a:off x="8152108" y="5377848"/>
            <a:ext cx="2836190" cy="43088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Aptos" panose="02110004020202020204"/>
                <a:ea typeface="+mn-ea"/>
                <a:cs typeface="+mn-cs"/>
              </a:rPr>
              <a:t>Source: ASE 497W Todd E. Humphreys; University of Texas at Austin</a:t>
            </a:r>
          </a:p>
        </p:txBody>
      </p:sp>
      <p:sp>
        <p:nvSpPr>
          <p:cNvPr id="7" name="Rectangle 6">
            <a:extLst>
              <a:ext uri="{FF2B5EF4-FFF2-40B4-BE49-F238E27FC236}">
                <a16:creationId xmlns:a16="http://schemas.microsoft.com/office/drawing/2014/main" id="{3E22DE23-FAED-6EBD-A18E-38DA23832EA7}"/>
              </a:ext>
            </a:extLst>
          </p:cNvPr>
          <p:cNvSpPr/>
          <p:nvPr/>
        </p:nvSpPr>
        <p:spPr>
          <a:xfrm>
            <a:off x="7361696" y="2743200"/>
            <a:ext cx="1844298" cy="1270861"/>
          </a:xfrm>
          <a:prstGeom prst="rect">
            <a:avLst/>
          </a:prstGeom>
          <a:noFill/>
          <a:ln w="28575">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8" name="TextBox 7">
            <a:extLst>
              <a:ext uri="{FF2B5EF4-FFF2-40B4-BE49-F238E27FC236}">
                <a16:creationId xmlns:a16="http://schemas.microsoft.com/office/drawing/2014/main" id="{FF637E54-5DFA-3F68-B692-E13D29BC5B60}"/>
              </a:ext>
            </a:extLst>
          </p:cNvPr>
          <p:cNvSpPr txBox="1"/>
          <p:nvPr/>
        </p:nvSpPr>
        <p:spPr>
          <a:xfrm>
            <a:off x="7386905" y="1925874"/>
            <a:ext cx="187787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Aptos" panose="02110004020202020204"/>
                <a:ea typeface="+mn-ea"/>
                <a:cs typeface="+mn-cs"/>
              </a:rPr>
              <a:t>Plant</a:t>
            </a:r>
          </a:p>
        </p:txBody>
      </p:sp>
      <p:pic>
        <p:nvPicPr>
          <p:cNvPr id="9" name="Graphic 8" descr="Arrow: Straight with solid fill">
            <a:extLst>
              <a:ext uri="{FF2B5EF4-FFF2-40B4-BE49-F238E27FC236}">
                <a16:creationId xmlns:a16="http://schemas.microsoft.com/office/drawing/2014/main" id="{CF6A12F3-44B9-DCB8-CCA9-2D929B21EAA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6200000">
            <a:off x="8152108" y="2312313"/>
            <a:ext cx="347472" cy="347472"/>
          </a:xfrm>
          <a:prstGeom prst="rect">
            <a:avLst/>
          </a:prstGeom>
        </p:spPr>
      </p:pic>
      <p:sp>
        <p:nvSpPr>
          <p:cNvPr id="10" name="TextBox 9">
            <a:extLst>
              <a:ext uri="{FF2B5EF4-FFF2-40B4-BE49-F238E27FC236}">
                <a16:creationId xmlns:a16="http://schemas.microsoft.com/office/drawing/2014/main" id="{98FCB137-23D3-18C1-3011-58B7A94974B5}"/>
              </a:ext>
            </a:extLst>
          </p:cNvPr>
          <p:cNvSpPr txBox="1"/>
          <p:nvPr/>
        </p:nvSpPr>
        <p:spPr>
          <a:xfrm>
            <a:off x="0" y="3237292"/>
            <a:ext cx="1877878" cy="120032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Aptos" panose="02110004020202020204"/>
                <a:ea typeface="+mn-ea"/>
                <a:cs typeface="+mn-cs"/>
              </a:rPr>
              <a:t>Reference or desired states are denoted with a star</a:t>
            </a:r>
          </a:p>
        </p:txBody>
      </p:sp>
      <p:sp>
        <p:nvSpPr>
          <p:cNvPr id="11" name="TextBox 10">
            <a:extLst>
              <a:ext uri="{FF2B5EF4-FFF2-40B4-BE49-F238E27FC236}">
                <a16:creationId xmlns:a16="http://schemas.microsoft.com/office/drawing/2014/main" id="{17032D41-5672-F8E4-CD1A-079164D5ACCE}"/>
              </a:ext>
            </a:extLst>
          </p:cNvPr>
          <p:cNvSpPr txBox="1"/>
          <p:nvPr/>
        </p:nvSpPr>
        <p:spPr>
          <a:xfrm>
            <a:off x="4267120" y="1993057"/>
            <a:ext cx="187787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Aptos" panose="02110004020202020204"/>
                <a:ea typeface="+mn-ea"/>
                <a:cs typeface="+mn-cs"/>
              </a:rPr>
              <a:t>PD Controller</a:t>
            </a:r>
          </a:p>
        </p:txBody>
      </p:sp>
      <p:pic>
        <p:nvPicPr>
          <p:cNvPr id="12" name="Graphic 11" descr="Arrow: Straight with solid fill">
            <a:extLst>
              <a:ext uri="{FF2B5EF4-FFF2-40B4-BE49-F238E27FC236}">
                <a16:creationId xmlns:a16="http://schemas.microsoft.com/office/drawing/2014/main" id="{906B19C7-363C-030D-05FF-1A7F17B344F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8387170">
            <a:off x="4209649" y="2309854"/>
            <a:ext cx="557331" cy="557331"/>
          </a:xfrm>
          <a:prstGeom prst="rect">
            <a:avLst/>
          </a:prstGeom>
        </p:spPr>
      </p:pic>
      <p:pic>
        <p:nvPicPr>
          <p:cNvPr id="13" name="Graphic 12" descr="Arrow: Straight with solid fill">
            <a:extLst>
              <a:ext uri="{FF2B5EF4-FFF2-40B4-BE49-F238E27FC236}">
                <a16:creationId xmlns:a16="http://schemas.microsoft.com/office/drawing/2014/main" id="{9874F7C4-0E85-AB8E-5672-3C6E70CA8AB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4353299">
            <a:off x="4918776" y="2687750"/>
            <a:ext cx="1504025" cy="557331"/>
          </a:xfrm>
          <a:prstGeom prst="rect">
            <a:avLst/>
          </a:prstGeom>
        </p:spPr>
      </p:pic>
    </p:spTree>
    <p:extLst>
      <p:ext uri="{BB962C8B-B14F-4D97-AF65-F5344CB8AC3E}">
        <p14:creationId xmlns:p14="http://schemas.microsoft.com/office/powerpoint/2010/main" val="9689787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28F64C6-FE22-4FC1-A763-DFCC514811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4261224" y="4577975"/>
            <a:ext cx="7539349" cy="1899827"/>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AACB8A2-3A32-14B2-03FF-A0FB1E4B9A48}"/>
              </a:ext>
            </a:extLst>
          </p:cNvPr>
          <p:cNvSpPr>
            <a:spLocks noGrp="1"/>
          </p:cNvSpPr>
          <p:nvPr>
            <p:ph type="title"/>
          </p:nvPr>
        </p:nvSpPr>
        <p:spPr>
          <a:xfrm>
            <a:off x="4603468" y="4741948"/>
            <a:ext cx="6829520" cy="862031"/>
          </a:xfrm>
        </p:spPr>
        <p:txBody>
          <a:bodyPr vert="horz" lIns="91440" tIns="45720" rIns="91440" bIns="45720" rtlCol="0" anchor="b">
            <a:normAutofit/>
          </a:bodyPr>
          <a:lstStyle/>
          <a:p>
            <a:r>
              <a:rPr kumimoji="0" lang="en-US" sz="2800" b="0" i="0" u="none" strike="noStrike" kern="1200" cap="none" spc="0" normalizeH="0" baseline="0" noProof="0" dirty="0">
                <a:ln>
                  <a:noFill/>
                </a:ln>
                <a:solidFill>
                  <a:srgbClr val="FFFFFF"/>
                </a:solidFill>
                <a:effectLst/>
                <a:uLnTx/>
                <a:uFillTx/>
                <a:latin typeface="+mj-lt"/>
                <a:ea typeface="+mj-ea"/>
                <a:cs typeface="+mj-cs"/>
              </a:rPr>
              <a:t>Senior Design Project</a:t>
            </a:r>
            <a:br>
              <a:rPr kumimoji="0" lang="en-US" sz="2800" b="0" i="0" u="none" strike="noStrike" kern="1200" cap="none" spc="0" normalizeH="0" baseline="0" noProof="0" dirty="0">
                <a:ln>
                  <a:noFill/>
                </a:ln>
                <a:solidFill>
                  <a:srgbClr val="FFFFFF"/>
                </a:solidFill>
                <a:effectLst/>
                <a:uLnTx/>
                <a:uFillTx/>
                <a:latin typeface="+mj-lt"/>
                <a:ea typeface="+mj-ea"/>
                <a:cs typeface="+mj-cs"/>
              </a:rPr>
            </a:br>
            <a:r>
              <a:rPr kumimoji="0" lang="en-US" sz="2000" b="0" i="0" u="none" strike="noStrike" kern="1200" cap="none" spc="0" normalizeH="0" baseline="0" noProof="0" dirty="0">
                <a:ln>
                  <a:noFill/>
                </a:ln>
                <a:solidFill>
                  <a:srgbClr val="FFFFFF"/>
                </a:solidFill>
                <a:effectLst/>
                <a:uLnTx/>
                <a:uFillTx/>
                <a:latin typeface="+mj-lt"/>
                <a:ea typeface="+mj-ea"/>
                <a:cs typeface="+mj-cs"/>
              </a:rPr>
              <a:t>Work and Results</a:t>
            </a:r>
            <a:endParaRPr lang="en-US" sz="2800" kern="1200" dirty="0">
              <a:solidFill>
                <a:srgbClr val="FFFFFF"/>
              </a:solidFill>
              <a:latin typeface="+mj-lt"/>
              <a:ea typeface="+mj-ea"/>
              <a:cs typeface="+mj-cs"/>
            </a:endParaRPr>
          </a:p>
        </p:txBody>
      </p:sp>
      <p:pic>
        <p:nvPicPr>
          <p:cNvPr id="7" name="Picture 6" descr="Diagram, engineering drawing&#10;&#10;Description automatically generated">
            <a:extLst>
              <a:ext uri="{FF2B5EF4-FFF2-40B4-BE49-F238E27FC236}">
                <a16:creationId xmlns:a16="http://schemas.microsoft.com/office/drawing/2014/main" id="{84ABE92E-7505-3221-8F1F-C7A2284F5E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7840" y="992776"/>
            <a:ext cx="3793472" cy="2769234"/>
          </a:xfrm>
          <a:prstGeom prst="rect">
            <a:avLst/>
          </a:prstGeom>
        </p:spPr>
      </p:pic>
      <p:pic>
        <p:nvPicPr>
          <p:cNvPr id="5" name="Content Placeholder 4" descr="Diagram&#10;&#10;Description automatically generated">
            <a:extLst>
              <a:ext uri="{FF2B5EF4-FFF2-40B4-BE49-F238E27FC236}">
                <a16:creationId xmlns:a16="http://schemas.microsoft.com/office/drawing/2014/main" id="{441F90AA-91F4-5DA6-3822-9027AB9F61A2}"/>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4306587" y="321734"/>
            <a:ext cx="3574313" cy="2010551"/>
          </a:xfrm>
          <a:prstGeom prst="rect">
            <a:avLst/>
          </a:prstGeom>
        </p:spPr>
      </p:pic>
      <p:pic>
        <p:nvPicPr>
          <p:cNvPr id="9" name="Picture 8" descr="Diagram, engineering drawing&#10;&#10;Description automatically generated">
            <a:extLst>
              <a:ext uri="{FF2B5EF4-FFF2-40B4-BE49-F238E27FC236}">
                <a16:creationId xmlns:a16="http://schemas.microsoft.com/office/drawing/2014/main" id="{1DE8A50B-DB6B-585F-08FA-299592DEAE3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97512" y="2422097"/>
            <a:ext cx="3580096" cy="2013804"/>
          </a:xfrm>
          <a:prstGeom prst="rect">
            <a:avLst/>
          </a:prstGeom>
        </p:spPr>
      </p:pic>
      <p:pic>
        <p:nvPicPr>
          <p:cNvPr id="11" name="Picture 10" descr="Graphical user interface&#10;&#10;Description automatically generated">
            <a:extLst>
              <a:ext uri="{FF2B5EF4-FFF2-40B4-BE49-F238E27FC236}">
                <a16:creationId xmlns:a16="http://schemas.microsoft.com/office/drawing/2014/main" id="{5A5EFF83-9CE5-58C8-CF81-ADA9A73B297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86176" y="1309211"/>
            <a:ext cx="3797984" cy="2136365"/>
          </a:xfrm>
          <a:prstGeom prst="rect">
            <a:avLst/>
          </a:prstGeom>
        </p:spPr>
      </p:pic>
      <p:cxnSp>
        <p:nvCxnSpPr>
          <p:cNvPr id="28" name="Straight Connector 27">
            <a:extLst>
              <a:ext uri="{FF2B5EF4-FFF2-40B4-BE49-F238E27FC236}">
                <a16:creationId xmlns:a16="http://schemas.microsoft.com/office/drawing/2014/main" id="{5C34627B-48E6-4F4D-B843-97717A86B49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19934" y="5694097"/>
            <a:ext cx="5486400" cy="0"/>
          </a:xfrm>
          <a:prstGeom prst="line">
            <a:avLst/>
          </a:prstGeom>
          <a:ln w="15875">
            <a:solidFill>
              <a:srgbClr val="D9D9D9"/>
            </a:solidFill>
          </a:ln>
        </p:spPr>
        <p:style>
          <a:lnRef idx="1">
            <a:schemeClr val="accent1"/>
          </a:lnRef>
          <a:fillRef idx="0">
            <a:schemeClr val="accent1"/>
          </a:fillRef>
          <a:effectRef idx="0">
            <a:schemeClr val="accent1"/>
          </a:effectRef>
          <a:fontRef idx="minor">
            <a:schemeClr val="tx1"/>
          </a:fontRef>
        </p:style>
      </p:cxnSp>
      <p:pic>
        <p:nvPicPr>
          <p:cNvPr id="13" name="Picture 12" descr="Diagram&#10;&#10;Description automatically generated">
            <a:extLst>
              <a:ext uri="{FF2B5EF4-FFF2-40B4-BE49-F238E27FC236}">
                <a16:creationId xmlns:a16="http://schemas.microsoft.com/office/drawing/2014/main" id="{6D36232A-39AA-48AD-3C31-AC57CE7DE54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18063" y="4525715"/>
            <a:ext cx="3574313" cy="2010551"/>
          </a:xfrm>
          <a:prstGeom prst="rect">
            <a:avLst/>
          </a:prstGeom>
        </p:spPr>
      </p:pic>
    </p:spTree>
    <p:extLst>
      <p:ext uri="{BB962C8B-B14F-4D97-AF65-F5344CB8AC3E}">
        <p14:creationId xmlns:p14="http://schemas.microsoft.com/office/powerpoint/2010/main" val="1999941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B9EB3B-F76C-BF95-03AB-D2E24304A274}"/>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1EC0B637-901F-CE89-2167-8DBDAEDC203D}"/>
              </a:ext>
            </a:extLst>
          </p:cNvPr>
          <p:cNvSpPr>
            <a:spLocks noGrp="1"/>
          </p:cNvSpPr>
          <p:nvPr>
            <p:ph idx="1"/>
          </p:nvPr>
        </p:nvSpPr>
        <p:spPr/>
        <p:txBody>
          <a:bodyPr>
            <a:normAutofit/>
          </a:bodyPr>
          <a:lstStyle/>
          <a:p>
            <a:pPr marL="0" indent="0" algn="ctr">
              <a:buNone/>
            </a:pPr>
            <a:endParaRPr lang="en-US" sz="8000" dirty="0"/>
          </a:p>
          <a:p>
            <a:pPr marL="0" indent="0" algn="ctr">
              <a:buNone/>
            </a:pPr>
            <a:r>
              <a:rPr lang="en-US" sz="8000" dirty="0"/>
              <a:t>Q&amp;A</a:t>
            </a:r>
          </a:p>
        </p:txBody>
      </p:sp>
    </p:spTree>
    <p:extLst>
      <p:ext uri="{BB962C8B-B14F-4D97-AF65-F5344CB8AC3E}">
        <p14:creationId xmlns:p14="http://schemas.microsoft.com/office/powerpoint/2010/main" val="892431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3EF4F6-E5D2-F981-B8B2-0B97B9C97756}"/>
              </a:ext>
            </a:extLst>
          </p:cNvPr>
          <p:cNvSpPr>
            <a:spLocks noGrp="1"/>
          </p:cNvSpPr>
          <p:nvPr>
            <p:ph type="title"/>
          </p:nvPr>
        </p:nvSpPr>
        <p:spPr/>
        <p:txBody>
          <a:bodyPr/>
          <a:lstStyle/>
          <a:p>
            <a:r>
              <a:rPr lang="en-US" dirty="0"/>
              <a:t>Aerial Robotics (Drone)</a:t>
            </a:r>
            <a:br>
              <a:rPr lang="en-US" dirty="0"/>
            </a:br>
            <a:r>
              <a:rPr lang="en-US" sz="2800" dirty="0"/>
              <a:t>PD controller</a:t>
            </a:r>
            <a:endParaRPr lang="en-US" dirty="0"/>
          </a:p>
        </p:txBody>
      </p:sp>
      <p:pic>
        <p:nvPicPr>
          <p:cNvPr id="5" name="Content Placeholder 4" descr="Diagram&#10;&#10;Description automatically generated">
            <a:extLst>
              <a:ext uri="{FF2B5EF4-FFF2-40B4-BE49-F238E27FC236}">
                <a16:creationId xmlns:a16="http://schemas.microsoft.com/office/drawing/2014/main" id="{4337AD7A-3E9B-1CF6-9467-A061C70BCB7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98938" y="2998349"/>
            <a:ext cx="4423648" cy="861302"/>
          </a:xfrm>
        </p:spPr>
      </p:pic>
      <p:pic>
        <p:nvPicPr>
          <p:cNvPr id="7" name="Picture 6" descr="Chart&#10;&#10;Description automatically generated with medium confidence">
            <a:extLst>
              <a:ext uri="{FF2B5EF4-FFF2-40B4-BE49-F238E27FC236}">
                <a16:creationId xmlns:a16="http://schemas.microsoft.com/office/drawing/2014/main" id="{0B5D8D74-8FED-CFAC-2933-37A55811B1B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09554" y="1405060"/>
            <a:ext cx="7382446" cy="5087815"/>
          </a:xfrm>
          <a:prstGeom prst="rect">
            <a:avLst/>
          </a:prstGeom>
        </p:spPr>
      </p:pic>
    </p:spTree>
    <p:extLst>
      <p:ext uri="{BB962C8B-B14F-4D97-AF65-F5344CB8AC3E}">
        <p14:creationId xmlns:p14="http://schemas.microsoft.com/office/powerpoint/2010/main" val="27073064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3C52DA-EFFE-9E5B-ED07-BC1F4105E40E}"/>
              </a:ext>
            </a:extLst>
          </p:cNvPr>
          <p:cNvSpPr>
            <a:spLocks noGrp="1"/>
          </p:cNvSpPr>
          <p:nvPr>
            <p:ph type="title"/>
          </p:nvPr>
        </p:nvSpPr>
        <p:spPr/>
        <p:txBody>
          <a:bodyPr/>
          <a:lstStyle/>
          <a:p>
            <a:r>
              <a:rPr lang="en-US" dirty="0"/>
              <a:t>Aerial Robotics (Drone)</a:t>
            </a:r>
            <a:br>
              <a:rPr lang="en-US" dirty="0"/>
            </a:br>
            <a:r>
              <a:rPr lang="en-US" sz="2800" dirty="0"/>
              <a:t>PD controller</a:t>
            </a:r>
            <a:endParaRPr lang="en-US" dirty="0"/>
          </a:p>
        </p:txBody>
      </p:sp>
      <p:pic>
        <p:nvPicPr>
          <p:cNvPr id="5" name="Content Placeholder 4" descr="Chart, line chart&#10;&#10;Description automatically generated">
            <a:extLst>
              <a:ext uri="{FF2B5EF4-FFF2-40B4-BE49-F238E27FC236}">
                <a16:creationId xmlns:a16="http://schemas.microsoft.com/office/drawing/2014/main" id="{5635EE60-C2E7-25E0-9ED5-9F40B0140A8F}"/>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020467" y="1690688"/>
            <a:ext cx="5333333" cy="4000000"/>
          </a:xfrm>
        </p:spPr>
      </p:pic>
      <p:pic>
        <p:nvPicPr>
          <p:cNvPr id="7" name="Picture 6" descr="Chart, line chart&#10;&#10;Description automatically generated">
            <a:extLst>
              <a:ext uri="{FF2B5EF4-FFF2-40B4-BE49-F238E27FC236}">
                <a16:creationId xmlns:a16="http://schemas.microsoft.com/office/drawing/2014/main" id="{A2CA9E30-4322-2F22-E7EF-1F23920FDC6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8517" y="1690688"/>
            <a:ext cx="5333333" cy="4000000"/>
          </a:xfrm>
          <a:prstGeom prst="rect">
            <a:avLst/>
          </a:prstGeom>
        </p:spPr>
      </p:pic>
      <p:sp>
        <p:nvSpPr>
          <p:cNvPr id="12" name="TextBox 11">
            <a:extLst>
              <a:ext uri="{FF2B5EF4-FFF2-40B4-BE49-F238E27FC236}">
                <a16:creationId xmlns:a16="http://schemas.microsoft.com/office/drawing/2014/main" id="{94E57F35-F1F1-18A1-1DBF-A0739B3FE113}"/>
              </a:ext>
            </a:extLst>
          </p:cNvPr>
          <p:cNvSpPr txBox="1"/>
          <p:nvPr/>
        </p:nvSpPr>
        <p:spPr>
          <a:xfrm>
            <a:off x="0" y="5934670"/>
            <a:ext cx="1877878" cy="92333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Aptos" panose="02110004020202020204"/>
                <a:ea typeface="+mn-ea"/>
                <a:cs typeface="+mn-cs"/>
              </a:rPr>
              <a:t>Attitude Controller PD Gains</a:t>
            </a:r>
          </a:p>
        </p:txBody>
      </p:sp>
      <p:sp>
        <p:nvSpPr>
          <p:cNvPr id="13" name="TextBox 12">
            <a:extLst>
              <a:ext uri="{FF2B5EF4-FFF2-40B4-BE49-F238E27FC236}">
                <a16:creationId xmlns:a16="http://schemas.microsoft.com/office/drawing/2014/main" id="{61DDE3E5-F0D4-2886-CCFF-8ECF7CC86DB5}"/>
              </a:ext>
            </a:extLst>
          </p:cNvPr>
          <p:cNvSpPr txBox="1"/>
          <p:nvPr/>
        </p:nvSpPr>
        <p:spPr>
          <a:xfrm>
            <a:off x="5836319" y="5934670"/>
            <a:ext cx="1877878" cy="92333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Aptos" panose="02110004020202020204"/>
                <a:ea typeface="+mn-ea"/>
                <a:cs typeface="+mn-cs"/>
              </a:rPr>
              <a:t>Trajectory Controller PD Gains</a:t>
            </a:r>
          </a:p>
        </p:txBody>
      </p:sp>
      <p:pic>
        <p:nvPicPr>
          <p:cNvPr id="15" name="Picture 14" descr="A picture containing chart&#10;&#10;Description automatically generated">
            <a:extLst>
              <a:ext uri="{FF2B5EF4-FFF2-40B4-BE49-F238E27FC236}">
                <a16:creationId xmlns:a16="http://schemas.microsoft.com/office/drawing/2014/main" id="{EA250666-E510-DCFA-4A4E-B4958B9811E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99205" y="6020045"/>
            <a:ext cx="1238423" cy="752580"/>
          </a:xfrm>
          <a:prstGeom prst="rect">
            <a:avLst/>
          </a:prstGeom>
        </p:spPr>
      </p:pic>
      <p:pic>
        <p:nvPicPr>
          <p:cNvPr id="17" name="Picture 16" descr="A picture containing circle&#10;&#10;Description automatically generated">
            <a:extLst>
              <a:ext uri="{FF2B5EF4-FFF2-40B4-BE49-F238E27FC236}">
                <a16:creationId xmlns:a16="http://schemas.microsoft.com/office/drawing/2014/main" id="{539296A1-947D-A885-4ED6-DBC23DD171B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77878" y="6045357"/>
            <a:ext cx="2934109" cy="724001"/>
          </a:xfrm>
          <a:prstGeom prst="rect">
            <a:avLst/>
          </a:prstGeom>
        </p:spPr>
      </p:pic>
    </p:spTree>
    <p:extLst>
      <p:ext uri="{BB962C8B-B14F-4D97-AF65-F5344CB8AC3E}">
        <p14:creationId xmlns:p14="http://schemas.microsoft.com/office/powerpoint/2010/main" val="26018812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CCAF4A-B729-6254-2718-85B9BE0B97F2}"/>
              </a:ext>
            </a:extLst>
          </p:cNvPr>
          <p:cNvSpPr>
            <a:spLocks noGrp="1"/>
          </p:cNvSpPr>
          <p:nvPr>
            <p:ph type="title"/>
          </p:nvPr>
        </p:nvSpPr>
        <p:spPr/>
        <p:txBody>
          <a:bodyPr/>
          <a:lstStyle/>
          <a:p>
            <a:r>
              <a:rPr lang="en-US" dirty="0"/>
              <a:t>Aerial Robotics (Drone)</a:t>
            </a:r>
            <a:br>
              <a:rPr lang="en-US" dirty="0"/>
            </a:br>
            <a:r>
              <a:rPr lang="en-US" sz="2800" dirty="0"/>
              <a:t>Sensor Modeling</a:t>
            </a:r>
            <a:endParaRPr lang="en-US" dirty="0"/>
          </a:p>
        </p:txBody>
      </p:sp>
      <p:sp>
        <p:nvSpPr>
          <p:cNvPr id="3" name="Content Placeholder 2">
            <a:extLst>
              <a:ext uri="{FF2B5EF4-FFF2-40B4-BE49-F238E27FC236}">
                <a16:creationId xmlns:a16="http://schemas.microsoft.com/office/drawing/2014/main" id="{9FF24539-5A1D-7FB7-3248-3BB808F75EFF}"/>
              </a:ext>
            </a:extLst>
          </p:cNvPr>
          <p:cNvSpPr>
            <a:spLocks noGrp="1"/>
          </p:cNvSpPr>
          <p:nvPr>
            <p:ph idx="1"/>
          </p:nvPr>
        </p:nvSpPr>
        <p:spPr/>
        <p:txBody>
          <a:bodyPr/>
          <a:lstStyle/>
          <a:p>
            <a:r>
              <a:rPr lang="en-US" dirty="0"/>
              <a:t>GNSS Measurements</a:t>
            </a:r>
          </a:p>
          <a:p>
            <a:pPr marL="0" indent="0">
              <a:buNone/>
            </a:pPr>
            <a:endParaRPr lang="en-US" dirty="0"/>
          </a:p>
          <a:p>
            <a:endParaRPr lang="en-US" dirty="0"/>
          </a:p>
          <a:p>
            <a:endParaRPr lang="en-US" dirty="0"/>
          </a:p>
          <a:p>
            <a:endParaRPr lang="en-US" dirty="0"/>
          </a:p>
          <a:p>
            <a:endParaRPr lang="en-US" dirty="0"/>
          </a:p>
        </p:txBody>
      </p:sp>
      <p:pic>
        <p:nvPicPr>
          <p:cNvPr id="5" name="Picture 4" descr="Diagram&#10;&#10;Description automatically generated">
            <a:extLst>
              <a:ext uri="{FF2B5EF4-FFF2-40B4-BE49-F238E27FC236}">
                <a16:creationId xmlns:a16="http://schemas.microsoft.com/office/drawing/2014/main" id="{68B81CC1-7A4C-D01E-0650-72F4EC08FA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2861478"/>
            <a:ext cx="6446155" cy="2779904"/>
          </a:xfrm>
          <a:prstGeom prst="rect">
            <a:avLst/>
          </a:prstGeom>
        </p:spPr>
      </p:pic>
      <p:sp>
        <p:nvSpPr>
          <p:cNvPr id="6" name="TextBox 5">
            <a:extLst>
              <a:ext uri="{FF2B5EF4-FFF2-40B4-BE49-F238E27FC236}">
                <a16:creationId xmlns:a16="http://schemas.microsoft.com/office/drawing/2014/main" id="{27523D6C-FC0C-D372-0D06-09BFE1728712}"/>
              </a:ext>
            </a:extLst>
          </p:cNvPr>
          <p:cNvSpPr txBox="1"/>
          <p:nvPr/>
        </p:nvSpPr>
        <p:spPr>
          <a:xfrm>
            <a:off x="4847434" y="5560875"/>
            <a:ext cx="2836190" cy="43088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Aptos" panose="02110004020202020204"/>
                <a:ea typeface="+mn-ea"/>
                <a:cs typeface="+mn-cs"/>
              </a:rPr>
              <a:t>Source: ASE 497W Todd E. Humphreys; University of Texas at Austin</a:t>
            </a:r>
          </a:p>
        </p:txBody>
      </p:sp>
      <p:pic>
        <p:nvPicPr>
          <p:cNvPr id="8" name="Picture 7">
            <a:extLst>
              <a:ext uri="{FF2B5EF4-FFF2-40B4-BE49-F238E27FC236}">
                <a16:creationId xmlns:a16="http://schemas.microsoft.com/office/drawing/2014/main" id="{2EA1EF8F-0C06-3C48-A1C6-D9FD737B930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84355" y="2400895"/>
            <a:ext cx="3638606" cy="460583"/>
          </a:xfrm>
          <a:prstGeom prst="rect">
            <a:avLst/>
          </a:prstGeom>
        </p:spPr>
      </p:pic>
      <p:pic>
        <p:nvPicPr>
          <p:cNvPr id="10" name="Picture 9" descr="Text&#10;&#10;Description automatically generated with medium confidence">
            <a:extLst>
              <a:ext uri="{FF2B5EF4-FFF2-40B4-BE49-F238E27FC236}">
                <a16:creationId xmlns:a16="http://schemas.microsoft.com/office/drawing/2014/main" id="{79D17283-C167-EE0C-C0AA-A9932394698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84355" y="3220999"/>
            <a:ext cx="4713248" cy="660118"/>
          </a:xfrm>
          <a:prstGeom prst="rect">
            <a:avLst/>
          </a:prstGeom>
        </p:spPr>
      </p:pic>
      <p:pic>
        <p:nvPicPr>
          <p:cNvPr id="11" name="Picture 2">
            <a:extLst>
              <a:ext uri="{FF2B5EF4-FFF2-40B4-BE49-F238E27FC236}">
                <a16:creationId xmlns:a16="http://schemas.microsoft.com/office/drawing/2014/main" id="{6191A190-DBAA-D0DA-F7EE-B86241C2B09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27364" y="3992132"/>
            <a:ext cx="2745932" cy="2058376"/>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44BA5E96-0CD4-BEFA-063B-08837CE663FA}"/>
              </a:ext>
            </a:extLst>
          </p:cNvPr>
          <p:cNvSpPr txBox="1"/>
          <p:nvPr/>
        </p:nvSpPr>
        <p:spPr>
          <a:xfrm>
            <a:off x="7627364" y="6087129"/>
            <a:ext cx="3202911" cy="43088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Aptos" panose="02110004020202020204"/>
                <a:ea typeface="+mn-ea"/>
                <a:cs typeface="+mn-cs"/>
              </a:rPr>
              <a:t>Source: ASE 497W Todd E. Humphreys; University of Texas at Austin</a:t>
            </a:r>
          </a:p>
        </p:txBody>
      </p:sp>
    </p:spTree>
    <p:extLst>
      <p:ext uri="{BB962C8B-B14F-4D97-AF65-F5344CB8AC3E}">
        <p14:creationId xmlns:p14="http://schemas.microsoft.com/office/powerpoint/2010/main" val="12303611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FAF2C3-3171-F9FC-EF1B-79E873124258}"/>
              </a:ext>
            </a:extLst>
          </p:cNvPr>
          <p:cNvSpPr>
            <a:spLocks noGrp="1"/>
          </p:cNvSpPr>
          <p:nvPr>
            <p:ph type="title"/>
          </p:nvPr>
        </p:nvSpPr>
        <p:spPr/>
        <p:txBody>
          <a:bodyPr/>
          <a:lstStyle/>
          <a:p>
            <a:r>
              <a:rPr lang="en-US" dirty="0"/>
              <a:t>Aerial Robotics (Drone)</a:t>
            </a:r>
            <a:br>
              <a:rPr lang="en-US" dirty="0"/>
            </a:br>
            <a:r>
              <a:rPr lang="en-US" sz="2800" dirty="0"/>
              <a:t>Sensor Modeling</a:t>
            </a:r>
            <a:endParaRPr lang="en-US" dirty="0"/>
          </a:p>
        </p:txBody>
      </p:sp>
      <p:sp>
        <p:nvSpPr>
          <p:cNvPr id="3" name="Content Placeholder 2">
            <a:extLst>
              <a:ext uri="{FF2B5EF4-FFF2-40B4-BE49-F238E27FC236}">
                <a16:creationId xmlns:a16="http://schemas.microsoft.com/office/drawing/2014/main" id="{8F732D81-A5DA-4FBF-3845-81F263292A3C}"/>
              </a:ext>
            </a:extLst>
          </p:cNvPr>
          <p:cNvSpPr>
            <a:spLocks noGrp="1"/>
          </p:cNvSpPr>
          <p:nvPr>
            <p:ph idx="1"/>
          </p:nvPr>
        </p:nvSpPr>
        <p:spPr>
          <a:xfrm>
            <a:off x="812800" y="1825625"/>
            <a:ext cx="10515600" cy="4351338"/>
          </a:xfrm>
        </p:spPr>
        <p:txBody>
          <a:bodyPr>
            <a:normAutofit lnSpcReduction="10000"/>
          </a:bodyPr>
          <a:lstStyle/>
          <a:p>
            <a:r>
              <a:rPr lang="en-US" dirty="0"/>
              <a:t>IMU</a:t>
            </a:r>
          </a:p>
          <a:p>
            <a:pPr lvl="1"/>
            <a:r>
              <a:rPr lang="en-US" dirty="0"/>
              <a:t>Accelerometer Measurement Model</a:t>
            </a:r>
          </a:p>
          <a:p>
            <a:pPr marL="457200" lvl="1" indent="0">
              <a:buNone/>
            </a:pPr>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r>
              <a:rPr lang="en-US" dirty="0"/>
              <a:t>Rate Gyro Measurement Model</a:t>
            </a:r>
          </a:p>
          <a:p>
            <a:endParaRPr lang="en-US" dirty="0"/>
          </a:p>
          <a:p>
            <a:pPr marL="0" indent="0">
              <a:buNone/>
            </a:pPr>
            <a:endParaRPr lang="en-US" dirty="0"/>
          </a:p>
        </p:txBody>
      </p:sp>
      <p:pic>
        <p:nvPicPr>
          <p:cNvPr id="5" name="Picture 4">
            <a:extLst>
              <a:ext uri="{FF2B5EF4-FFF2-40B4-BE49-F238E27FC236}">
                <a16:creationId xmlns:a16="http://schemas.microsoft.com/office/drawing/2014/main" id="{74E1C2AD-3DCC-5CD5-A177-2B4714038D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58735" y="2910932"/>
            <a:ext cx="4074530" cy="681929"/>
          </a:xfrm>
          <a:prstGeom prst="rect">
            <a:avLst/>
          </a:prstGeom>
        </p:spPr>
      </p:pic>
      <p:pic>
        <p:nvPicPr>
          <p:cNvPr id="7" name="Picture 6">
            <a:extLst>
              <a:ext uri="{FF2B5EF4-FFF2-40B4-BE49-F238E27FC236}">
                <a16:creationId xmlns:a16="http://schemas.microsoft.com/office/drawing/2014/main" id="{39116773-C46F-E908-4A22-A2176D8EAB3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54264" y="4001294"/>
            <a:ext cx="8878332" cy="800127"/>
          </a:xfrm>
          <a:prstGeom prst="rect">
            <a:avLst/>
          </a:prstGeom>
        </p:spPr>
      </p:pic>
      <p:sp>
        <p:nvSpPr>
          <p:cNvPr id="8" name="TextBox 7">
            <a:extLst>
              <a:ext uri="{FF2B5EF4-FFF2-40B4-BE49-F238E27FC236}">
                <a16:creationId xmlns:a16="http://schemas.microsoft.com/office/drawing/2014/main" id="{9598FA78-5AF3-172F-14C7-77EFAF9C81E5}"/>
              </a:ext>
            </a:extLst>
          </p:cNvPr>
          <p:cNvSpPr txBox="1"/>
          <p:nvPr/>
        </p:nvSpPr>
        <p:spPr>
          <a:xfrm>
            <a:off x="4788701" y="2541256"/>
            <a:ext cx="1669467"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Aptos" panose="02110004020202020204"/>
                <a:ea typeface="+mn-ea"/>
                <a:cs typeface="+mn-cs"/>
              </a:rPr>
              <a:t>Acceleration</a:t>
            </a:r>
          </a:p>
        </p:txBody>
      </p:sp>
      <p:pic>
        <p:nvPicPr>
          <p:cNvPr id="9" name="Graphic 8" descr="Arrow: Straight with solid fill">
            <a:extLst>
              <a:ext uri="{FF2B5EF4-FFF2-40B4-BE49-F238E27FC236}">
                <a16:creationId xmlns:a16="http://schemas.microsoft.com/office/drawing/2014/main" id="{EFF83702-BFFA-948F-DDA5-EAF5F62C6C6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6200000">
            <a:off x="5449699" y="2826561"/>
            <a:ext cx="347472" cy="347472"/>
          </a:xfrm>
          <a:prstGeom prst="rect">
            <a:avLst/>
          </a:prstGeom>
        </p:spPr>
      </p:pic>
      <p:sp>
        <p:nvSpPr>
          <p:cNvPr id="10" name="TextBox 9">
            <a:extLst>
              <a:ext uri="{FF2B5EF4-FFF2-40B4-BE49-F238E27FC236}">
                <a16:creationId xmlns:a16="http://schemas.microsoft.com/office/drawing/2014/main" id="{AA021582-6FAE-F4C7-2ED9-BCF83E6B5302}"/>
              </a:ext>
            </a:extLst>
          </p:cNvPr>
          <p:cNvSpPr txBox="1"/>
          <p:nvPr/>
        </p:nvSpPr>
        <p:spPr>
          <a:xfrm>
            <a:off x="5688685" y="3696130"/>
            <a:ext cx="1239864"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Aptos" panose="02110004020202020204"/>
                <a:ea typeface="+mn-ea"/>
                <a:cs typeface="+mn-cs"/>
              </a:rPr>
              <a:t>Gravity</a:t>
            </a:r>
          </a:p>
        </p:txBody>
      </p:sp>
      <p:pic>
        <p:nvPicPr>
          <p:cNvPr id="11" name="Graphic 10" descr="Arrow: Straight with solid fill">
            <a:extLst>
              <a:ext uri="{FF2B5EF4-FFF2-40B4-BE49-F238E27FC236}">
                <a16:creationId xmlns:a16="http://schemas.microsoft.com/office/drawing/2014/main" id="{46D5AFDF-8E96-40BE-9912-A36EAB01F1D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5400000">
            <a:off x="6090551" y="3505135"/>
            <a:ext cx="347472" cy="347472"/>
          </a:xfrm>
          <a:prstGeom prst="rect">
            <a:avLst/>
          </a:prstGeom>
        </p:spPr>
      </p:pic>
      <p:sp>
        <p:nvSpPr>
          <p:cNvPr id="12" name="TextBox 11">
            <a:extLst>
              <a:ext uri="{FF2B5EF4-FFF2-40B4-BE49-F238E27FC236}">
                <a16:creationId xmlns:a16="http://schemas.microsoft.com/office/drawing/2014/main" id="{3445EF3B-1491-1BDE-FC51-E387A7239CE1}"/>
              </a:ext>
            </a:extLst>
          </p:cNvPr>
          <p:cNvSpPr txBox="1"/>
          <p:nvPr/>
        </p:nvSpPr>
        <p:spPr>
          <a:xfrm>
            <a:off x="6593430" y="3695714"/>
            <a:ext cx="2635920"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Aptos" panose="02110004020202020204"/>
                <a:ea typeface="+mn-ea"/>
                <a:cs typeface="+mn-cs"/>
              </a:rPr>
              <a:t>Accelerometer Noise</a:t>
            </a:r>
          </a:p>
        </p:txBody>
      </p:sp>
      <p:pic>
        <p:nvPicPr>
          <p:cNvPr id="13" name="Graphic 12" descr="Arrow: Straight with solid fill">
            <a:extLst>
              <a:ext uri="{FF2B5EF4-FFF2-40B4-BE49-F238E27FC236}">
                <a16:creationId xmlns:a16="http://schemas.microsoft.com/office/drawing/2014/main" id="{A47DE0A4-9AD5-BBBC-215E-228B080C4FC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5400000">
            <a:off x="7631841" y="3442498"/>
            <a:ext cx="347472" cy="347472"/>
          </a:xfrm>
          <a:prstGeom prst="rect">
            <a:avLst/>
          </a:prstGeom>
        </p:spPr>
      </p:pic>
      <p:sp>
        <p:nvSpPr>
          <p:cNvPr id="14" name="TextBox 13">
            <a:extLst>
              <a:ext uri="{FF2B5EF4-FFF2-40B4-BE49-F238E27FC236}">
                <a16:creationId xmlns:a16="http://schemas.microsoft.com/office/drawing/2014/main" id="{9F2EEA81-D622-4150-3EFE-CF5D778BE738}"/>
              </a:ext>
            </a:extLst>
          </p:cNvPr>
          <p:cNvSpPr txBox="1"/>
          <p:nvPr/>
        </p:nvSpPr>
        <p:spPr>
          <a:xfrm>
            <a:off x="5981409" y="2179333"/>
            <a:ext cx="2354736"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Aptos" panose="02110004020202020204"/>
                <a:ea typeface="+mn-ea"/>
                <a:cs typeface="+mn-cs"/>
              </a:rPr>
              <a:t>Accelerometer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Aptos" panose="02110004020202020204"/>
                <a:ea typeface="+mn-ea"/>
                <a:cs typeface="+mn-cs"/>
              </a:rPr>
              <a:t>Bias</a:t>
            </a:r>
          </a:p>
        </p:txBody>
      </p:sp>
      <p:pic>
        <p:nvPicPr>
          <p:cNvPr id="15" name="Graphic 14" descr="Arrow: Straight with solid fill">
            <a:extLst>
              <a:ext uri="{FF2B5EF4-FFF2-40B4-BE49-F238E27FC236}">
                <a16:creationId xmlns:a16="http://schemas.microsoft.com/office/drawing/2014/main" id="{A1CB2D77-B559-84ED-1CF4-14A0780092B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6200000">
            <a:off x="6985041" y="2783383"/>
            <a:ext cx="347472" cy="347472"/>
          </a:xfrm>
          <a:prstGeom prst="rect">
            <a:avLst/>
          </a:prstGeom>
        </p:spPr>
      </p:pic>
      <p:pic>
        <p:nvPicPr>
          <p:cNvPr id="17" name="Graphic 16" descr="Close with solid fill">
            <a:extLst>
              <a:ext uri="{FF2B5EF4-FFF2-40B4-BE49-F238E27FC236}">
                <a16:creationId xmlns:a16="http://schemas.microsoft.com/office/drawing/2014/main" id="{D525793B-6CEF-5594-7162-AA0987C23B2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780563" y="3887021"/>
            <a:ext cx="914400" cy="914400"/>
          </a:xfrm>
          <a:prstGeom prst="rect">
            <a:avLst/>
          </a:prstGeom>
        </p:spPr>
      </p:pic>
      <p:pic>
        <p:nvPicPr>
          <p:cNvPr id="18" name="Graphic 17" descr="Close with solid fill">
            <a:extLst>
              <a:ext uri="{FF2B5EF4-FFF2-40B4-BE49-F238E27FC236}">
                <a16:creationId xmlns:a16="http://schemas.microsoft.com/office/drawing/2014/main" id="{047EBA58-6B85-6E91-DA8D-DAFE8833AC5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348433" y="3847438"/>
            <a:ext cx="914400" cy="914400"/>
          </a:xfrm>
          <a:prstGeom prst="rect">
            <a:avLst/>
          </a:prstGeom>
        </p:spPr>
      </p:pic>
      <p:pic>
        <p:nvPicPr>
          <p:cNvPr id="19" name="Graphic 18" descr="Close with solid fill">
            <a:extLst>
              <a:ext uri="{FF2B5EF4-FFF2-40B4-BE49-F238E27FC236}">
                <a16:creationId xmlns:a16="http://schemas.microsoft.com/office/drawing/2014/main" id="{592A2711-C73B-BA92-E33A-160FDEBED29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020998" y="3880380"/>
            <a:ext cx="914400" cy="914400"/>
          </a:xfrm>
          <a:prstGeom prst="rect">
            <a:avLst/>
          </a:prstGeom>
        </p:spPr>
      </p:pic>
      <p:pic>
        <p:nvPicPr>
          <p:cNvPr id="20" name="Graphic 19" descr="Close with solid fill">
            <a:extLst>
              <a:ext uri="{FF2B5EF4-FFF2-40B4-BE49-F238E27FC236}">
                <a16:creationId xmlns:a16="http://schemas.microsoft.com/office/drawing/2014/main" id="{248DADFB-55B8-2ACB-D6C3-F5DDB12B54D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400268" y="3847438"/>
            <a:ext cx="914400" cy="914400"/>
          </a:xfrm>
          <a:prstGeom prst="rect">
            <a:avLst/>
          </a:prstGeom>
        </p:spPr>
      </p:pic>
      <p:pic>
        <p:nvPicPr>
          <p:cNvPr id="22" name="Picture 21">
            <a:extLst>
              <a:ext uri="{FF2B5EF4-FFF2-40B4-BE49-F238E27FC236}">
                <a16:creationId xmlns:a16="http://schemas.microsoft.com/office/drawing/2014/main" id="{44004719-0E7C-4645-A60B-6078B092B07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478898" y="6008730"/>
            <a:ext cx="3005021" cy="468315"/>
          </a:xfrm>
          <a:prstGeom prst="rect">
            <a:avLst/>
          </a:prstGeom>
        </p:spPr>
      </p:pic>
      <p:sp>
        <p:nvSpPr>
          <p:cNvPr id="23" name="TextBox 22">
            <a:extLst>
              <a:ext uri="{FF2B5EF4-FFF2-40B4-BE49-F238E27FC236}">
                <a16:creationId xmlns:a16="http://schemas.microsoft.com/office/drawing/2014/main" id="{99E0861A-A389-5D47-8357-A5725EE40AA1}"/>
              </a:ext>
            </a:extLst>
          </p:cNvPr>
          <p:cNvSpPr txBox="1"/>
          <p:nvPr/>
        </p:nvSpPr>
        <p:spPr>
          <a:xfrm>
            <a:off x="4788701" y="5385162"/>
            <a:ext cx="3165080" cy="4062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Aptos" panose="02110004020202020204"/>
                <a:ea typeface="+mn-ea"/>
                <a:cs typeface="+mn-cs"/>
              </a:rPr>
              <a:t>Gyro Bias</a:t>
            </a:r>
          </a:p>
        </p:txBody>
      </p:sp>
      <p:pic>
        <p:nvPicPr>
          <p:cNvPr id="24" name="Graphic 23" descr="Arrow: Straight with solid fill">
            <a:extLst>
              <a:ext uri="{FF2B5EF4-FFF2-40B4-BE49-F238E27FC236}">
                <a16:creationId xmlns:a16="http://schemas.microsoft.com/office/drawing/2014/main" id="{B2533C95-71A2-8B73-7610-BBBB1F502A7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6200000">
            <a:off x="6157324" y="5687096"/>
            <a:ext cx="382219" cy="382219"/>
          </a:xfrm>
          <a:prstGeom prst="rect">
            <a:avLst/>
          </a:prstGeom>
        </p:spPr>
      </p:pic>
      <p:sp>
        <p:nvSpPr>
          <p:cNvPr id="25" name="TextBox 24">
            <a:extLst>
              <a:ext uri="{FF2B5EF4-FFF2-40B4-BE49-F238E27FC236}">
                <a16:creationId xmlns:a16="http://schemas.microsoft.com/office/drawing/2014/main" id="{191CDC7E-3807-2606-9210-3E30CB8F4262}"/>
              </a:ext>
            </a:extLst>
          </p:cNvPr>
          <p:cNvSpPr txBox="1"/>
          <p:nvPr/>
        </p:nvSpPr>
        <p:spPr>
          <a:xfrm>
            <a:off x="6692388" y="6075921"/>
            <a:ext cx="3165080" cy="4062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Aptos" panose="02110004020202020204"/>
                <a:ea typeface="+mn-ea"/>
                <a:cs typeface="+mn-cs"/>
              </a:rPr>
              <a:t>Gyro Noise</a:t>
            </a:r>
          </a:p>
        </p:txBody>
      </p:sp>
      <p:pic>
        <p:nvPicPr>
          <p:cNvPr id="26" name="Graphic 25" descr="Arrow: Straight with solid fill">
            <a:extLst>
              <a:ext uri="{FF2B5EF4-FFF2-40B4-BE49-F238E27FC236}">
                <a16:creationId xmlns:a16="http://schemas.microsoft.com/office/drawing/2014/main" id="{E6AD8981-8930-3CEE-7B7C-487FB564D18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21446542">
            <a:off x="7329954" y="6087944"/>
            <a:ext cx="382219" cy="382219"/>
          </a:xfrm>
          <a:prstGeom prst="rect">
            <a:avLst/>
          </a:prstGeom>
        </p:spPr>
      </p:pic>
      <p:sp>
        <p:nvSpPr>
          <p:cNvPr id="27" name="TextBox 26">
            <a:extLst>
              <a:ext uri="{FF2B5EF4-FFF2-40B4-BE49-F238E27FC236}">
                <a16:creationId xmlns:a16="http://schemas.microsoft.com/office/drawing/2014/main" id="{3B7D041E-B4E6-B17D-2C2F-FAADBC827D8D}"/>
              </a:ext>
            </a:extLst>
          </p:cNvPr>
          <p:cNvSpPr txBox="1"/>
          <p:nvPr/>
        </p:nvSpPr>
        <p:spPr>
          <a:xfrm>
            <a:off x="4581764" y="6577659"/>
            <a:ext cx="2223869"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Aptos" panose="02110004020202020204"/>
                <a:ea typeface="+mn-ea"/>
                <a:cs typeface="+mn-cs"/>
              </a:rPr>
              <a:t>Angular Velocity</a:t>
            </a:r>
          </a:p>
        </p:txBody>
      </p:sp>
      <p:pic>
        <p:nvPicPr>
          <p:cNvPr id="28" name="Graphic 27" descr="Arrow: Straight with solid fill">
            <a:extLst>
              <a:ext uri="{FF2B5EF4-FFF2-40B4-BE49-F238E27FC236}">
                <a16:creationId xmlns:a16="http://schemas.microsoft.com/office/drawing/2014/main" id="{7C456B41-21AE-918D-6B19-E9AD6911F9B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5400000">
            <a:off x="5499613" y="6359075"/>
            <a:ext cx="347472" cy="347472"/>
          </a:xfrm>
          <a:prstGeom prst="rect">
            <a:avLst/>
          </a:prstGeom>
        </p:spPr>
      </p:pic>
    </p:spTree>
    <p:extLst>
      <p:ext uri="{BB962C8B-B14F-4D97-AF65-F5344CB8AC3E}">
        <p14:creationId xmlns:p14="http://schemas.microsoft.com/office/powerpoint/2010/main" val="2564563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anim calcmode="lin" valueType="num">
                                      <p:cBhvr>
                                        <p:cTn id="8" dur="1000" fill="hold"/>
                                        <p:tgtEl>
                                          <p:spTgt spid="19"/>
                                        </p:tgtEl>
                                        <p:attrNameLst>
                                          <p:attrName>ppt_x</p:attrName>
                                        </p:attrNameLst>
                                      </p:cBhvr>
                                      <p:tavLst>
                                        <p:tav tm="0">
                                          <p:val>
                                            <p:strVal val="#ppt_x"/>
                                          </p:val>
                                        </p:tav>
                                        <p:tav tm="100000">
                                          <p:val>
                                            <p:strVal val="#ppt_x"/>
                                          </p:val>
                                        </p:tav>
                                      </p:tavLst>
                                    </p:anim>
                                    <p:anim calcmode="lin" valueType="num">
                                      <p:cBhvr>
                                        <p:cTn id="9" dur="1000" fill="hold"/>
                                        <p:tgtEl>
                                          <p:spTgt spid="19"/>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1000"/>
                                        <p:tgtEl>
                                          <p:spTgt spid="18"/>
                                        </p:tgtEl>
                                      </p:cBhvr>
                                    </p:animEffect>
                                    <p:anim calcmode="lin" valueType="num">
                                      <p:cBhvr>
                                        <p:cTn id="13" dur="1000" fill="hold"/>
                                        <p:tgtEl>
                                          <p:spTgt spid="18"/>
                                        </p:tgtEl>
                                        <p:attrNameLst>
                                          <p:attrName>ppt_x</p:attrName>
                                        </p:attrNameLst>
                                      </p:cBhvr>
                                      <p:tavLst>
                                        <p:tav tm="0">
                                          <p:val>
                                            <p:strVal val="#ppt_x"/>
                                          </p:val>
                                        </p:tav>
                                        <p:tav tm="100000">
                                          <p:val>
                                            <p:strVal val="#ppt_x"/>
                                          </p:val>
                                        </p:tav>
                                      </p:tavLst>
                                    </p:anim>
                                    <p:anim calcmode="lin" valueType="num">
                                      <p:cBhvr>
                                        <p:cTn id="14" dur="1000" fill="hold"/>
                                        <p:tgtEl>
                                          <p:spTgt spid="18"/>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1000"/>
                                        <p:tgtEl>
                                          <p:spTgt spid="17"/>
                                        </p:tgtEl>
                                      </p:cBhvr>
                                    </p:animEffect>
                                    <p:anim calcmode="lin" valueType="num">
                                      <p:cBhvr>
                                        <p:cTn id="18" dur="1000" fill="hold"/>
                                        <p:tgtEl>
                                          <p:spTgt spid="17"/>
                                        </p:tgtEl>
                                        <p:attrNameLst>
                                          <p:attrName>ppt_x</p:attrName>
                                        </p:attrNameLst>
                                      </p:cBhvr>
                                      <p:tavLst>
                                        <p:tav tm="0">
                                          <p:val>
                                            <p:strVal val="#ppt_x"/>
                                          </p:val>
                                        </p:tav>
                                        <p:tav tm="100000">
                                          <p:val>
                                            <p:strVal val="#ppt_x"/>
                                          </p:val>
                                        </p:tav>
                                      </p:tavLst>
                                    </p:anim>
                                    <p:anim calcmode="lin" valueType="num">
                                      <p:cBhvr>
                                        <p:cTn id="19" dur="1000" fill="hold"/>
                                        <p:tgtEl>
                                          <p:spTgt spid="17"/>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1000"/>
                                        <p:tgtEl>
                                          <p:spTgt spid="20"/>
                                        </p:tgtEl>
                                      </p:cBhvr>
                                    </p:animEffect>
                                    <p:anim calcmode="lin" valueType="num">
                                      <p:cBhvr>
                                        <p:cTn id="23" dur="1000" fill="hold"/>
                                        <p:tgtEl>
                                          <p:spTgt spid="20"/>
                                        </p:tgtEl>
                                        <p:attrNameLst>
                                          <p:attrName>ppt_x</p:attrName>
                                        </p:attrNameLst>
                                      </p:cBhvr>
                                      <p:tavLst>
                                        <p:tav tm="0">
                                          <p:val>
                                            <p:strVal val="#ppt_x"/>
                                          </p:val>
                                        </p:tav>
                                        <p:tav tm="100000">
                                          <p:val>
                                            <p:strVal val="#ppt_x"/>
                                          </p:val>
                                        </p:tav>
                                      </p:tavLst>
                                    </p:anim>
                                    <p:anim calcmode="lin" valueType="num">
                                      <p:cBhvr>
                                        <p:cTn id="24"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AE0132-6A0C-080C-D414-75FE9A433DD4}"/>
              </a:ext>
            </a:extLst>
          </p:cNvPr>
          <p:cNvSpPr>
            <a:spLocks noGrp="1"/>
          </p:cNvSpPr>
          <p:nvPr>
            <p:ph type="title"/>
          </p:nvPr>
        </p:nvSpPr>
        <p:spPr>
          <a:xfrm>
            <a:off x="6823878" y="741391"/>
            <a:ext cx="4491821" cy="1616203"/>
          </a:xfrm>
        </p:spPr>
        <p:txBody>
          <a:bodyPr anchor="b">
            <a:normAutofit/>
          </a:bodyPr>
          <a:lstStyle/>
          <a:p>
            <a:r>
              <a:rPr lang="en-US" sz="3200"/>
              <a:t>Aerial Robotics (Drone)</a:t>
            </a:r>
          </a:p>
        </p:txBody>
      </p:sp>
      <p:pic>
        <p:nvPicPr>
          <p:cNvPr id="5" name="Picture 4" descr="A delivery drone carrying a package inside a warehouse">
            <a:extLst>
              <a:ext uri="{FF2B5EF4-FFF2-40B4-BE49-F238E27FC236}">
                <a16:creationId xmlns:a16="http://schemas.microsoft.com/office/drawing/2014/main" id="{97A9688F-FF3F-1216-0865-498439467B41}"/>
              </a:ext>
            </a:extLst>
          </p:cNvPr>
          <p:cNvPicPr>
            <a:picLocks noChangeAspect="1"/>
          </p:cNvPicPr>
          <p:nvPr/>
        </p:nvPicPr>
        <p:blipFill>
          <a:blip r:embed="rId3"/>
          <a:srcRect l="26950" r="23050"/>
          <a:stretch/>
        </p:blipFill>
        <p:spPr>
          <a:xfrm>
            <a:off x="20" y="10"/>
            <a:ext cx="6095980" cy="6857990"/>
          </a:xfrm>
          <a:prstGeom prst="rect">
            <a:avLst/>
          </a:prstGeom>
        </p:spPr>
      </p:pic>
      <p:sp>
        <p:nvSpPr>
          <p:cNvPr id="3" name="Content Placeholder 2">
            <a:extLst>
              <a:ext uri="{FF2B5EF4-FFF2-40B4-BE49-F238E27FC236}">
                <a16:creationId xmlns:a16="http://schemas.microsoft.com/office/drawing/2014/main" id="{E37F1538-93FF-F57D-8392-AD9002036C66}"/>
              </a:ext>
            </a:extLst>
          </p:cNvPr>
          <p:cNvSpPr>
            <a:spLocks noGrp="1"/>
          </p:cNvSpPr>
          <p:nvPr>
            <p:ph idx="1"/>
          </p:nvPr>
        </p:nvSpPr>
        <p:spPr>
          <a:xfrm>
            <a:off x="6823878" y="2533476"/>
            <a:ext cx="4491820" cy="3447832"/>
          </a:xfrm>
        </p:spPr>
        <p:txBody>
          <a:bodyPr anchor="t">
            <a:normAutofit/>
          </a:bodyPr>
          <a:lstStyle/>
          <a:p>
            <a:r>
              <a:rPr lang="en-US" sz="2000"/>
              <a:t>Additional Modeling</a:t>
            </a:r>
          </a:p>
          <a:p>
            <a:pPr lvl="1"/>
            <a:r>
              <a:rPr lang="en-US" sz="2000"/>
              <a:t>Camera</a:t>
            </a:r>
          </a:p>
          <a:p>
            <a:pPr lvl="1"/>
            <a:r>
              <a:rPr lang="en-US" sz="2000"/>
              <a:t>Unscented Kalman Filter</a:t>
            </a:r>
          </a:p>
          <a:p>
            <a:r>
              <a:rPr lang="en-US" sz="2000"/>
              <a:t>Full MATLAB simulation</a:t>
            </a:r>
          </a:p>
          <a:p>
            <a:pPr lvl="1"/>
            <a:r>
              <a:rPr lang="en-US" sz="2000"/>
              <a:t>Goal:</a:t>
            </a:r>
          </a:p>
          <a:p>
            <a:pPr lvl="2"/>
            <a:r>
              <a:rPr lang="en-US" dirty="0"/>
              <a:t>Follow reference trajectory </a:t>
            </a:r>
          </a:p>
          <a:p>
            <a:pPr lvl="3"/>
            <a:r>
              <a:rPr lang="en-US" sz="2000"/>
              <a:t>Determined by A* algorithm in C++</a:t>
            </a:r>
          </a:p>
          <a:p>
            <a:pPr lvl="2"/>
            <a:r>
              <a:rPr lang="en-US" dirty="0"/>
              <a:t>Maintain 0 m altitude</a:t>
            </a:r>
          </a:p>
        </p:txBody>
      </p:sp>
    </p:spTree>
    <p:extLst>
      <p:ext uri="{BB962C8B-B14F-4D97-AF65-F5344CB8AC3E}">
        <p14:creationId xmlns:p14="http://schemas.microsoft.com/office/powerpoint/2010/main" val="24968601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E38CB-DED9-38B0-C6F5-2ACBC0DA38F3}"/>
              </a:ext>
            </a:extLst>
          </p:cNvPr>
          <p:cNvSpPr>
            <a:spLocks noGrp="1"/>
          </p:cNvSpPr>
          <p:nvPr>
            <p:ph type="title"/>
          </p:nvPr>
        </p:nvSpPr>
        <p:spPr/>
        <p:txBody>
          <a:bodyPr/>
          <a:lstStyle/>
          <a:p>
            <a:r>
              <a:rPr lang="en-US" dirty="0"/>
              <a:t>Aerial Robotics (Drone)</a:t>
            </a:r>
            <a:br>
              <a:rPr lang="en-US" dirty="0"/>
            </a:br>
            <a:r>
              <a:rPr lang="en-US" sz="2800" dirty="0"/>
              <a:t>Completed MATLAB Simulation</a:t>
            </a:r>
            <a:endParaRPr lang="en-US" dirty="0"/>
          </a:p>
        </p:txBody>
      </p:sp>
      <p:pic>
        <p:nvPicPr>
          <p:cNvPr id="4" name="matlabsim">
            <a:hlinkClick r:id="" action="ppaction://media"/>
            <a:extLst>
              <a:ext uri="{FF2B5EF4-FFF2-40B4-BE49-F238E27FC236}">
                <a16:creationId xmlns:a16="http://schemas.microsoft.com/office/drawing/2014/main" id="{A01F46F1-B8A2-8CF8-2663-A5F58D67AFCA}"/>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1553028" y="1534430"/>
            <a:ext cx="9448800" cy="5323570"/>
          </a:xfrm>
        </p:spPr>
      </p:pic>
    </p:spTree>
    <p:extLst>
      <p:ext uri="{BB962C8B-B14F-4D97-AF65-F5344CB8AC3E}">
        <p14:creationId xmlns:p14="http://schemas.microsoft.com/office/powerpoint/2010/main" val="4022978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37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D05212-E27C-68A8-FB90-EB6519F74372}"/>
              </a:ext>
            </a:extLst>
          </p:cNvPr>
          <p:cNvSpPr>
            <a:spLocks noGrp="1"/>
          </p:cNvSpPr>
          <p:nvPr>
            <p:ph type="title"/>
          </p:nvPr>
        </p:nvSpPr>
        <p:spPr/>
        <p:txBody>
          <a:bodyPr/>
          <a:lstStyle/>
          <a:p>
            <a:r>
              <a:rPr kumimoji="0" lang="en-US" sz="4400" b="0" i="0" u="none" strike="noStrike" kern="1200" cap="none" spc="0" normalizeH="0" baseline="0" noProof="0" dirty="0">
                <a:ln>
                  <a:noFill/>
                </a:ln>
                <a:solidFill>
                  <a:prstClr val="black"/>
                </a:solidFill>
                <a:effectLst/>
                <a:uLnTx/>
                <a:uFillTx/>
                <a:latin typeface="Aptos Display" panose="02110004020202020204"/>
                <a:ea typeface="+mj-ea"/>
                <a:cs typeface="+mj-cs"/>
              </a:rPr>
              <a:t>Aerial Robotics (Drone)</a:t>
            </a:r>
            <a:br>
              <a:rPr kumimoji="0" lang="en-US" sz="4400" b="0" i="0" u="none" strike="noStrike" kern="1200" cap="none" spc="0" normalizeH="0" baseline="0" noProof="0" dirty="0">
                <a:ln>
                  <a:noFill/>
                </a:ln>
                <a:solidFill>
                  <a:prstClr val="black"/>
                </a:solidFill>
                <a:effectLst/>
                <a:uLnTx/>
                <a:uFillTx/>
                <a:latin typeface="Aptos Display" panose="02110004020202020204"/>
                <a:ea typeface="+mj-ea"/>
                <a:cs typeface="+mj-cs"/>
              </a:rPr>
            </a:br>
            <a:r>
              <a:rPr kumimoji="0" lang="en-US" sz="2800" b="0" i="0" u="none" strike="noStrike" kern="1200" cap="none" spc="0" normalizeH="0" baseline="0" noProof="0" dirty="0">
                <a:ln>
                  <a:noFill/>
                </a:ln>
                <a:solidFill>
                  <a:prstClr val="black"/>
                </a:solidFill>
                <a:effectLst/>
                <a:uLnTx/>
                <a:uFillTx/>
                <a:latin typeface="Aptos Display" panose="02110004020202020204"/>
                <a:ea typeface="+mj-ea"/>
                <a:cs typeface="+mj-cs"/>
              </a:rPr>
              <a:t>C++: Path Finding Algorithm</a:t>
            </a:r>
            <a:endParaRPr lang="en-US" dirty="0"/>
          </a:p>
        </p:txBody>
      </p:sp>
      <p:sp>
        <p:nvSpPr>
          <p:cNvPr id="3" name="Content Placeholder 2">
            <a:extLst>
              <a:ext uri="{FF2B5EF4-FFF2-40B4-BE49-F238E27FC236}">
                <a16:creationId xmlns:a16="http://schemas.microsoft.com/office/drawing/2014/main" id="{DC1FFCA5-A70F-E466-552F-BE4F36B424C8}"/>
              </a:ext>
            </a:extLst>
          </p:cNvPr>
          <p:cNvSpPr>
            <a:spLocks noGrp="1"/>
          </p:cNvSpPr>
          <p:nvPr>
            <p:ph idx="1"/>
          </p:nvPr>
        </p:nvSpPr>
        <p:spPr>
          <a:xfrm>
            <a:off x="838200" y="1506313"/>
            <a:ext cx="10515600" cy="4351338"/>
          </a:xfrm>
        </p:spPr>
        <p:txBody>
          <a:bodyPr>
            <a:normAutofit/>
          </a:bodyPr>
          <a:lstStyle/>
          <a:p>
            <a:r>
              <a:rPr lang="en-US" sz="2400" dirty="0"/>
              <a:t>Comparison of three different path finding algorithms in C++</a:t>
            </a:r>
          </a:p>
          <a:p>
            <a:pPr lvl="1"/>
            <a:r>
              <a:rPr lang="en-US" sz="2000" dirty="0"/>
              <a:t>Selection Criteria:</a:t>
            </a:r>
          </a:p>
          <a:p>
            <a:pPr marL="1257300" lvl="2" indent="-342900">
              <a:buFont typeface="+mj-lt"/>
              <a:buAutoNum type="arabicPeriod"/>
            </a:pPr>
            <a:r>
              <a:rPr lang="en-US" sz="1600" dirty="0"/>
              <a:t>Number of Nodes Explored</a:t>
            </a:r>
          </a:p>
          <a:p>
            <a:pPr marL="1257300" lvl="2" indent="-342900">
              <a:buFont typeface="+mj-lt"/>
              <a:buAutoNum type="arabicPeriod"/>
            </a:pPr>
            <a:r>
              <a:rPr lang="en-US" sz="1600" dirty="0"/>
              <a:t>Number of Nodes in path</a:t>
            </a:r>
          </a:p>
        </p:txBody>
      </p:sp>
      <p:pic>
        <p:nvPicPr>
          <p:cNvPr id="11" name="Picture 10" descr="Chart, line chart, scatter chart&#10;&#10;Description automatically generated">
            <a:extLst>
              <a:ext uri="{FF2B5EF4-FFF2-40B4-BE49-F238E27FC236}">
                <a16:creationId xmlns:a16="http://schemas.microsoft.com/office/drawing/2014/main" id="{E7E7AC85-BDFD-4AD6-7917-D04A73887C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3086" y="3298367"/>
            <a:ext cx="3178628" cy="2383971"/>
          </a:xfrm>
          <a:prstGeom prst="rect">
            <a:avLst/>
          </a:prstGeom>
        </p:spPr>
      </p:pic>
      <p:sp>
        <p:nvSpPr>
          <p:cNvPr id="12" name="TextBox 11">
            <a:extLst>
              <a:ext uri="{FF2B5EF4-FFF2-40B4-BE49-F238E27FC236}">
                <a16:creationId xmlns:a16="http://schemas.microsoft.com/office/drawing/2014/main" id="{2C1A7360-E163-5275-9C07-17FFA19E3989}"/>
              </a:ext>
            </a:extLst>
          </p:cNvPr>
          <p:cNvSpPr txBox="1"/>
          <p:nvPr/>
        </p:nvSpPr>
        <p:spPr>
          <a:xfrm>
            <a:off x="1561623" y="5920343"/>
            <a:ext cx="2481943"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rPr>
              <a:t>Depth First Search (DFS)</a:t>
            </a:r>
          </a:p>
        </p:txBody>
      </p:sp>
      <p:pic>
        <p:nvPicPr>
          <p:cNvPr id="14" name="Picture 13" descr="Chart, scatter chart&#10;&#10;Description automatically generated">
            <a:extLst>
              <a:ext uri="{FF2B5EF4-FFF2-40B4-BE49-F238E27FC236}">
                <a16:creationId xmlns:a16="http://schemas.microsoft.com/office/drawing/2014/main" id="{9D4ABCFA-AC38-97D9-B9B4-0F3AEC8D7EF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86924" y="3298369"/>
            <a:ext cx="3178627" cy="2383970"/>
          </a:xfrm>
          <a:prstGeom prst="rect">
            <a:avLst/>
          </a:prstGeom>
        </p:spPr>
      </p:pic>
      <p:sp>
        <p:nvSpPr>
          <p:cNvPr id="15" name="TextBox 14">
            <a:extLst>
              <a:ext uri="{FF2B5EF4-FFF2-40B4-BE49-F238E27FC236}">
                <a16:creationId xmlns:a16="http://schemas.microsoft.com/office/drawing/2014/main" id="{7851C9B4-8A26-635A-6B6C-8B420C97F527}"/>
              </a:ext>
            </a:extLst>
          </p:cNvPr>
          <p:cNvSpPr txBox="1"/>
          <p:nvPr/>
        </p:nvSpPr>
        <p:spPr>
          <a:xfrm>
            <a:off x="5313565" y="6013899"/>
            <a:ext cx="2481943"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rPr>
              <a:t>Dijkstra’s</a:t>
            </a:r>
          </a:p>
        </p:txBody>
      </p:sp>
      <p:pic>
        <p:nvPicPr>
          <p:cNvPr id="17" name="Picture 16" descr="Chart, scatter chart&#10;&#10;Description automatically generated">
            <a:extLst>
              <a:ext uri="{FF2B5EF4-FFF2-40B4-BE49-F238E27FC236}">
                <a16:creationId xmlns:a16="http://schemas.microsoft.com/office/drawing/2014/main" id="{118C1292-34C9-1A1E-509B-9149D2C514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70760" y="3298367"/>
            <a:ext cx="3178627" cy="2383970"/>
          </a:xfrm>
          <a:prstGeom prst="rect">
            <a:avLst/>
          </a:prstGeom>
        </p:spPr>
      </p:pic>
      <p:sp>
        <p:nvSpPr>
          <p:cNvPr id="18" name="TextBox 17">
            <a:extLst>
              <a:ext uri="{FF2B5EF4-FFF2-40B4-BE49-F238E27FC236}">
                <a16:creationId xmlns:a16="http://schemas.microsoft.com/office/drawing/2014/main" id="{40173238-1231-49AA-D1B4-4FEA23632D5F}"/>
              </a:ext>
            </a:extLst>
          </p:cNvPr>
          <p:cNvSpPr txBox="1"/>
          <p:nvPr/>
        </p:nvSpPr>
        <p:spPr>
          <a:xfrm>
            <a:off x="9065507" y="5920343"/>
            <a:ext cx="2481943"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rPr>
              <a:t>A*</a:t>
            </a:r>
          </a:p>
        </p:txBody>
      </p:sp>
      <p:pic>
        <p:nvPicPr>
          <p:cNvPr id="20" name="Graphic 19" descr="Checkmark with solid fill">
            <a:extLst>
              <a:ext uri="{FF2B5EF4-FFF2-40B4-BE49-F238E27FC236}">
                <a16:creationId xmlns:a16="http://schemas.microsoft.com/office/drawing/2014/main" id="{455FA0D7-7FBA-0D2F-9669-6C84D4E68D4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849278" y="5148487"/>
            <a:ext cx="914400" cy="914400"/>
          </a:xfrm>
          <a:prstGeom prst="rect">
            <a:avLst/>
          </a:prstGeom>
        </p:spPr>
      </p:pic>
      <p:pic>
        <p:nvPicPr>
          <p:cNvPr id="22" name="Picture 21" descr="Chart&#10;&#10;Description automatically generated">
            <a:extLst>
              <a:ext uri="{FF2B5EF4-FFF2-40B4-BE49-F238E27FC236}">
                <a16:creationId xmlns:a16="http://schemas.microsoft.com/office/drawing/2014/main" id="{049E4766-88CE-7274-70B3-98C3910839C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849278" y="591140"/>
            <a:ext cx="1617256" cy="1212942"/>
          </a:xfrm>
          <a:prstGeom prst="rect">
            <a:avLst/>
          </a:prstGeom>
        </p:spPr>
      </p:pic>
      <p:sp>
        <p:nvSpPr>
          <p:cNvPr id="23" name="TextBox 22">
            <a:extLst>
              <a:ext uri="{FF2B5EF4-FFF2-40B4-BE49-F238E27FC236}">
                <a16:creationId xmlns:a16="http://schemas.microsoft.com/office/drawing/2014/main" id="{E20C58A5-B099-8A00-5675-DCCEB3FC97B4}"/>
              </a:ext>
            </a:extLst>
          </p:cNvPr>
          <p:cNvSpPr txBox="1"/>
          <p:nvPr/>
        </p:nvSpPr>
        <p:spPr>
          <a:xfrm>
            <a:off x="9416934" y="1791499"/>
            <a:ext cx="2481943" cy="116955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ptos" panose="02110004020202020204"/>
                <a:ea typeface="+mn-ea"/>
                <a:cs typeface="+mn-cs"/>
              </a:rPr>
              <a:t>A field gridded into cells and mapped into nodes. Nodes are at the center of each cell. Red cells represent obstacles.</a:t>
            </a:r>
          </a:p>
        </p:txBody>
      </p:sp>
      <p:sp>
        <p:nvSpPr>
          <p:cNvPr id="24" name="TextBox 23">
            <a:extLst>
              <a:ext uri="{FF2B5EF4-FFF2-40B4-BE49-F238E27FC236}">
                <a16:creationId xmlns:a16="http://schemas.microsoft.com/office/drawing/2014/main" id="{910240B5-646A-3BB2-C347-EF03BA4DC25C}"/>
              </a:ext>
            </a:extLst>
          </p:cNvPr>
          <p:cNvSpPr txBox="1"/>
          <p:nvPr/>
        </p:nvSpPr>
        <p:spPr>
          <a:xfrm>
            <a:off x="1336652" y="3312650"/>
            <a:ext cx="135574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0000"/>
                </a:solidFill>
                <a:effectLst/>
                <a:uLnTx/>
                <a:uFillTx/>
                <a:latin typeface="Aptos" panose="02110004020202020204"/>
                <a:ea typeface="+mn-ea"/>
                <a:cs typeface="+mn-cs"/>
              </a:rPr>
              <a:t>START</a:t>
            </a:r>
          </a:p>
        </p:txBody>
      </p:sp>
      <p:sp>
        <p:nvSpPr>
          <p:cNvPr id="26" name="TextBox 25">
            <a:extLst>
              <a:ext uri="{FF2B5EF4-FFF2-40B4-BE49-F238E27FC236}">
                <a16:creationId xmlns:a16="http://schemas.microsoft.com/office/drawing/2014/main" id="{FDFD3C0F-9B16-2B15-F358-8E411FF01C51}"/>
              </a:ext>
            </a:extLst>
          </p:cNvPr>
          <p:cNvSpPr txBox="1"/>
          <p:nvPr/>
        </p:nvSpPr>
        <p:spPr>
          <a:xfrm>
            <a:off x="3970722" y="5181064"/>
            <a:ext cx="135574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0000"/>
                </a:solidFill>
                <a:effectLst/>
                <a:uLnTx/>
                <a:uFillTx/>
                <a:latin typeface="Aptos" panose="02110004020202020204"/>
                <a:ea typeface="+mn-ea"/>
                <a:cs typeface="+mn-cs"/>
              </a:rPr>
              <a:t>END</a:t>
            </a:r>
          </a:p>
        </p:txBody>
      </p:sp>
    </p:spTree>
    <p:extLst>
      <p:ext uri="{BB962C8B-B14F-4D97-AF65-F5344CB8AC3E}">
        <p14:creationId xmlns:p14="http://schemas.microsoft.com/office/powerpoint/2010/main" val="231197397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0</TotalTime>
  <Words>3521</Words>
  <Application>Microsoft Office PowerPoint</Application>
  <PresentationFormat>Widescreen</PresentationFormat>
  <Paragraphs>259</Paragraphs>
  <Slides>21</Slides>
  <Notes>20</Notes>
  <HiddenSlides>0</HiddenSlides>
  <MMClips>2</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21</vt:i4>
      </vt:variant>
    </vt:vector>
  </HeadingPairs>
  <TitlesOfParts>
    <vt:vector size="28" baseType="lpstr">
      <vt:lpstr>Aptos</vt:lpstr>
      <vt:lpstr>Aptos Display</vt:lpstr>
      <vt:lpstr>Arial</vt:lpstr>
      <vt:lpstr>Calibri</vt:lpstr>
      <vt:lpstr>Lato</vt:lpstr>
      <vt:lpstr>Office Theme</vt:lpstr>
      <vt:lpstr>1_Office Theme</vt:lpstr>
      <vt:lpstr>Aerial Robotics (Drone) Quadrotor Dynamics</vt:lpstr>
      <vt:lpstr>Aerial Robotics (Drone) PD controller</vt:lpstr>
      <vt:lpstr>Aerial Robotics (Drone) PD controller</vt:lpstr>
      <vt:lpstr>Aerial Robotics (Drone) PD controller</vt:lpstr>
      <vt:lpstr>Aerial Robotics (Drone) Sensor Modeling</vt:lpstr>
      <vt:lpstr>Aerial Robotics (Drone) Sensor Modeling</vt:lpstr>
      <vt:lpstr>Aerial Robotics (Drone)</vt:lpstr>
      <vt:lpstr>Aerial Robotics (Drone) Completed MATLAB Simulation</vt:lpstr>
      <vt:lpstr>Aerial Robotics (Drone) C++: Path Finding Algorithm</vt:lpstr>
      <vt:lpstr>Aerial Robotics (Drone) C++: Path Finding Algorithm</vt:lpstr>
      <vt:lpstr>Aerial Robotics (Drone) Team Collaboration</vt:lpstr>
      <vt:lpstr>Summary of Drone Project</vt:lpstr>
      <vt:lpstr>Projects</vt:lpstr>
      <vt:lpstr>Senior Design Project Background</vt:lpstr>
      <vt:lpstr>Senior Design Project Defining the Problem</vt:lpstr>
      <vt:lpstr>Senior Design Project Communication</vt:lpstr>
      <vt:lpstr>Senior Design Project Communication</vt:lpstr>
      <vt:lpstr>Senior Design Project Communication</vt:lpstr>
      <vt:lpstr>Senior Design Project Communication</vt:lpstr>
      <vt:lpstr>Senior Design Project Work and Results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Koo, Bonsuck</dc:creator>
  <cp:lastModifiedBy>Koo, Bonsuck</cp:lastModifiedBy>
  <cp:revision>2</cp:revision>
  <dcterms:created xsi:type="dcterms:W3CDTF">2024-07-24T00:58:22Z</dcterms:created>
  <dcterms:modified xsi:type="dcterms:W3CDTF">2024-07-24T01:03:01Z</dcterms:modified>
</cp:coreProperties>
</file>